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5"/>
  </p:notesMasterIdLst>
  <p:sldIdLst>
    <p:sldId id="292" r:id="rId2"/>
    <p:sldId id="345" r:id="rId3"/>
    <p:sldId id="349" r:id="rId4"/>
    <p:sldId id="346" r:id="rId5"/>
    <p:sldId id="350" r:id="rId6"/>
    <p:sldId id="347" r:id="rId7"/>
    <p:sldId id="351" r:id="rId8"/>
    <p:sldId id="348" r:id="rId9"/>
    <p:sldId id="282" r:id="rId10"/>
    <p:sldId id="333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355" r:id="rId24"/>
    <p:sldId id="356" r:id="rId25"/>
    <p:sldId id="357" r:id="rId26"/>
    <p:sldId id="35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95" r:id="rId40"/>
    <p:sldId id="296" r:id="rId41"/>
    <p:sldId id="340" r:id="rId42"/>
    <p:sldId id="341" r:id="rId43"/>
    <p:sldId id="293" r:id="rId44"/>
    <p:sldId id="310" r:id="rId45"/>
    <p:sldId id="294" r:id="rId46"/>
    <p:sldId id="352" r:id="rId47"/>
    <p:sldId id="353" r:id="rId48"/>
    <p:sldId id="354" r:id="rId49"/>
    <p:sldId id="297" r:id="rId50"/>
    <p:sldId id="298" r:id="rId51"/>
    <p:sldId id="306" r:id="rId52"/>
    <p:sldId id="311" r:id="rId53"/>
    <p:sldId id="307" r:id="rId54"/>
    <p:sldId id="300" r:id="rId55"/>
    <p:sldId id="312" r:id="rId56"/>
    <p:sldId id="301" r:id="rId57"/>
    <p:sldId id="304" r:id="rId58"/>
    <p:sldId id="313" r:id="rId59"/>
    <p:sldId id="305" r:id="rId60"/>
    <p:sldId id="308" r:id="rId61"/>
    <p:sldId id="314" r:id="rId62"/>
    <p:sldId id="309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8" r:id="rId74"/>
    <p:sldId id="329" r:id="rId75"/>
    <p:sldId id="330" r:id="rId76"/>
    <p:sldId id="334" r:id="rId77"/>
    <p:sldId id="335" r:id="rId78"/>
    <p:sldId id="336" r:id="rId79"/>
    <p:sldId id="337" r:id="rId80"/>
    <p:sldId id="342" r:id="rId81"/>
    <p:sldId id="343" r:id="rId82"/>
    <p:sldId id="344" r:id="rId83"/>
    <p:sldId id="326" r:id="rId84"/>
    <p:sldId id="327" r:id="rId85"/>
    <p:sldId id="331" r:id="rId86"/>
    <p:sldId id="332" r:id="rId87"/>
    <p:sldId id="359" r:id="rId88"/>
    <p:sldId id="360" r:id="rId89"/>
    <p:sldId id="361" r:id="rId90"/>
    <p:sldId id="362" r:id="rId91"/>
    <p:sldId id="338" r:id="rId92"/>
    <p:sldId id="339" r:id="rId93"/>
    <p:sldId id="283" r:id="rId94"/>
    <p:sldId id="284" r:id="rId95"/>
    <p:sldId id="286" r:id="rId96"/>
    <p:sldId id="287" r:id="rId97"/>
    <p:sldId id="288" r:id="rId98"/>
    <p:sldId id="289" r:id="rId99"/>
    <p:sldId id="290" r:id="rId100"/>
    <p:sldId id="291" r:id="rId101"/>
    <p:sldId id="302" r:id="rId102"/>
    <p:sldId id="303" r:id="rId103"/>
    <p:sldId id="281" r:id="rId104"/>
  </p:sldIdLst>
  <p:sldSz cx="2328863" cy="5572125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Gulim" panose="020B0600000101010101" pitchFamily="34" charset="-127"/>
      <p:regular r:id="rId110"/>
    </p:embeddedFont>
    <p:embeddedFont>
      <p:font typeface="Helvetica Neue" panose="02000503000000020004" pitchFamily="2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73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5" roundtripDataSignature="AMtx7mhbwbpmZl6Umln1q/ckcX3dt/N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1BE36-7E6F-4EC9-8D66-1CF97A6895EC}">
  <a:tblStyle styleId="{A521BE36-7E6F-4EC9-8D66-1CF97A6895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03"/>
    <p:restoredTop sz="94648"/>
  </p:normalViewPr>
  <p:slideViewPr>
    <p:cSldViewPr snapToGrid="0" showGuides="1">
      <p:cViewPr>
        <p:scale>
          <a:sx n="239" d="100"/>
          <a:sy n="239" d="100"/>
        </p:scale>
        <p:origin x="192" y="144"/>
      </p:cViewPr>
      <p:guideLst>
        <p:guide orient="horz" pos="1755"/>
        <p:guide pos="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6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977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42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20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1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91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203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2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00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73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40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203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9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104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6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864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87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417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51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39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63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8737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219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193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540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1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4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281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49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14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70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00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408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9789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3129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40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371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060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2284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43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826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569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7898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2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91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5591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154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5713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0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908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282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7892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054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2354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556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1589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9647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35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349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0883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318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00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58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0302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84475" y="1143000"/>
            <a:ext cx="1289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12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>
            <a:spLocks noGrp="1"/>
          </p:cNvSpPr>
          <p:nvPr>
            <p:ph type="ctrTitle"/>
          </p:nvPr>
        </p:nvSpPr>
        <p:spPr>
          <a:xfrm>
            <a:off x="174665" y="911920"/>
            <a:ext cx="1979534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8"/>
          <p:cNvSpPr txBox="1">
            <a:spLocks noGrp="1"/>
          </p:cNvSpPr>
          <p:nvPr>
            <p:ph type="subTitle" idx="1"/>
          </p:nvPr>
        </p:nvSpPr>
        <p:spPr>
          <a:xfrm>
            <a:off x="291108" y="2926656"/>
            <a:ext cx="1746647" cy="134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/>
            </a:lvl1pPr>
            <a:lvl2pPr lvl="1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/>
            </a:lvl2pPr>
            <a:lvl3pPr lvl="2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/>
            </a:lvl3pPr>
            <a:lvl4pPr lvl="3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4pPr>
            <a:lvl5pPr lvl="4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5pPr>
            <a:lvl6pPr lvl="5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6pPr>
            <a:lvl7pPr lvl="6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7pPr>
            <a:lvl8pPr lvl="7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8pPr>
            <a:lvl9pPr lvl="8" algn="ctr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 rot="5400000">
            <a:off x="-603299" y="2246729"/>
            <a:ext cx="3535462" cy="2008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>
            <a:spLocks noGrp="1"/>
          </p:cNvSpPr>
          <p:nvPr>
            <p:ph type="title"/>
          </p:nvPr>
        </p:nvSpPr>
        <p:spPr>
          <a:xfrm rot="5400000">
            <a:off x="-443385" y="2406643"/>
            <a:ext cx="4722118" cy="5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8"/>
          <p:cNvSpPr txBox="1">
            <a:spLocks noGrp="1"/>
          </p:cNvSpPr>
          <p:nvPr>
            <p:ph type="body" idx="1"/>
          </p:nvPr>
        </p:nvSpPr>
        <p:spPr>
          <a:xfrm rot="5400000">
            <a:off x="-1462263" y="1919037"/>
            <a:ext cx="4722118" cy="14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8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8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158897" y="1389163"/>
            <a:ext cx="2008644" cy="231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8"/>
              <a:buFont typeface="Calibri"/>
              <a:buNone/>
              <a:defRPr sz="152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158897" y="3728940"/>
            <a:ext cx="2008644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509"/>
              <a:buNone/>
              <a:defRPr sz="50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58"/>
              <a:buNone/>
              <a:defRPr sz="458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rgbClr val="888888"/>
              </a:buClr>
              <a:buSzPts val="408"/>
              <a:buNone/>
              <a:defRPr sz="40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160109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1178987" y="1483320"/>
            <a:ext cx="989767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>
            <a:spLocks noGrp="1"/>
          </p:cNvSpPr>
          <p:nvPr>
            <p:ph type="title"/>
          </p:nvPr>
        </p:nvSpPr>
        <p:spPr>
          <a:xfrm>
            <a:off x="160413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1"/>
          </p:nvPr>
        </p:nvSpPr>
        <p:spPr>
          <a:xfrm>
            <a:off x="160413" y="1365945"/>
            <a:ext cx="985218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2"/>
          </p:nvPr>
        </p:nvSpPr>
        <p:spPr>
          <a:xfrm>
            <a:off x="160413" y="2035373"/>
            <a:ext cx="985218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3"/>
          </p:nvPr>
        </p:nvSpPr>
        <p:spPr>
          <a:xfrm>
            <a:off x="1178987" y="1365945"/>
            <a:ext cx="990070" cy="66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611"/>
              <a:buNone/>
              <a:defRPr sz="611" b="1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None/>
              <a:defRPr sz="509" b="1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None/>
              <a:defRPr sz="458" b="1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 b="1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body" idx="4"/>
          </p:nvPr>
        </p:nvSpPr>
        <p:spPr>
          <a:xfrm>
            <a:off x="1178987" y="2035373"/>
            <a:ext cx="990070" cy="299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body" idx="1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0352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815"/>
              <a:buChar char="•"/>
              <a:defRPr sz="814"/>
            </a:lvl1pPr>
            <a:lvl2pPr marL="914400" lvl="1" indent="-273875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713"/>
              <a:buChar char="•"/>
              <a:defRPr sz="713"/>
            </a:lvl2pPr>
            <a:lvl3pPr marL="1371600" lvl="2" indent="-267398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Char char="•"/>
              <a:defRPr sz="611"/>
            </a:lvl3pPr>
            <a:lvl4pPr marL="1828800" lvl="3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4pPr>
            <a:lvl5pPr marL="2286000" lvl="4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5pPr>
            <a:lvl6pPr marL="2743200" lvl="5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6pPr>
            <a:lvl7pPr marL="3200400" lvl="6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7pPr>
            <a:lvl8pPr marL="3657600" lvl="7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8pPr>
            <a:lvl9pPr marL="4114800" lvl="8" indent="-260921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Char char="•"/>
              <a:defRPr sz="509"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body" idx="2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2" name="Google Shape;62;p45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>
            <a:spLocks noGrp="1"/>
          </p:cNvSpPr>
          <p:nvPr>
            <p:ph type="title"/>
          </p:nvPr>
        </p:nvSpPr>
        <p:spPr>
          <a:xfrm>
            <a:off x="160413" y="371475"/>
            <a:ext cx="751119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15"/>
              <a:buFont typeface="Calibri"/>
              <a:buNone/>
              <a:defRPr sz="814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>
            <a:spLocks noGrp="1"/>
          </p:cNvSpPr>
          <p:nvPr>
            <p:ph type="pic" idx="2"/>
          </p:nvPr>
        </p:nvSpPr>
        <p:spPr>
          <a:xfrm>
            <a:off x="990070" y="802284"/>
            <a:ext cx="1178987" cy="39598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160413" y="1671638"/>
            <a:ext cx="751119" cy="309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408"/>
              <a:buNone/>
              <a:defRPr sz="408"/>
            </a:lvl1pPr>
            <a:lvl2pPr marL="914400" lvl="1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57"/>
              <a:buNone/>
              <a:defRPr sz="357"/>
            </a:lvl2pPr>
            <a:lvl3pPr marL="1371600" lvl="2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306"/>
              <a:buNone/>
              <a:defRPr sz="306"/>
            </a:lvl3pPr>
            <a:lvl4pPr marL="1828800" lvl="3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4pPr>
            <a:lvl5pPr marL="2286000" lvl="4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5pPr>
            <a:lvl6pPr marL="2743200" lvl="5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6pPr>
            <a:lvl7pPr marL="3200400" lvl="6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7pPr>
            <a:lvl8pPr marL="3657600" lvl="7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8pPr>
            <a:lvl9pPr marL="4114800" lvl="8" indent="-228600" algn="l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255"/>
              <a:buNone/>
              <a:defRPr sz="255"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  <a:defRPr sz="11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73875" algn="l" rtl="0">
              <a:lnSpc>
                <a:spcPct val="90000"/>
              </a:lnSpc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ts val="713"/>
              <a:buFont typeface="Arial"/>
              <a:buChar char="•"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67398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611"/>
              <a:buFont typeface="Arial"/>
              <a:buChar char="•"/>
              <a:defRPr sz="6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60921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509"/>
              <a:buFont typeface="Arial"/>
              <a:buChar char="•"/>
              <a:defRPr sz="5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57682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57683" algn="l" rtl="0">
              <a:lnSpc>
                <a:spcPct val="90000"/>
              </a:lnSpc>
              <a:spcBef>
                <a:spcPts val="127"/>
              </a:spcBef>
              <a:spcAft>
                <a:spcPts val="0"/>
              </a:spcAft>
              <a:buClr>
                <a:schemeClr val="dk1"/>
              </a:buClr>
              <a:buSzPts val="458"/>
              <a:buFont typeface="Arial"/>
              <a:buChar char="•"/>
              <a:defRPr sz="4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60109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771436" y="5164536"/>
            <a:ext cx="785991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1644760" y="5164536"/>
            <a:ext cx="523994" cy="29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3" Type="http://schemas.openxmlformats.org/officeDocument/2006/relationships/slide" Target="slide2.xml"/><Relationship Id="rId7" Type="http://schemas.openxmlformats.org/officeDocument/2006/relationships/hyperlink" Target="https://flyingdeuk.github.io/posts/B737-kneeboar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99.xml"/><Relationship Id="rId5" Type="http://schemas.openxmlformats.org/officeDocument/2006/relationships/slide" Target="slide6.xml"/><Relationship Id="rId10" Type="http://schemas.openxmlformats.org/officeDocument/2006/relationships/slide" Target="slide97.xml"/><Relationship Id="rId4" Type="http://schemas.openxmlformats.org/officeDocument/2006/relationships/slide" Target="slide4.xml"/><Relationship Id="rId9" Type="http://schemas.openxmlformats.org/officeDocument/2006/relationships/slide" Target="slide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KPC-CJ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flyingdeuk.github.io/posts/RKSS-GMP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yingdeuk.github.io/posts/RKPK-PUS/" TargetMode="External"/><Relationship Id="rId5" Type="http://schemas.openxmlformats.org/officeDocument/2006/relationships/hyperlink" Target="https://flyingdeuk.github.io/posts/RKSS-GMP/" TargetMode="External"/><Relationship Id="rId4" Type="http://schemas.openxmlformats.org/officeDocument/2006/relationships/slide" Target="slide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hyperlink" Target="https://flyingdeuk.github.io/posts/RKSS-GMP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JJ-KWJ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JJ-KWJ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7.jpg"/><Relationship Id="rId4" Type="http://schemas.openxmlformats.org/officeDocument/2006/relationships/hyperlink" Target="https://flyingdeuk.github.io/posts/RKPC-CJ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U-CJJ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U-CJJ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jpg"/><Relationship Id="rId4" Type="http://schemas.openxmlformats.org/officeDocument/2006/relationships/hyperlink" Target="https://flyingdeuk.github.io/posts/RKPC-CJ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TN-TA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10" Type="http://schemas.openxmlformats.org/officeDocument/2006/relationships/slide" Target="slide25.xml"/><Relationship Id="rId4" Type="http://schemas.openxmlformats.org/officeDocument/2006/relationships/slide" Target="slide13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jpg"/><Relationship Id="rId4" Type="http://schemas.openxmlformats.org/officeDocument/2006/relationships/hyperlink" Target="https://flyingdeuk.github.io/posts/RKPC-CJ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RKPK-PU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KPC-CJ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TN-TA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TN-TA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0.jpg"/><Relationship Id="rId4" Type="http://schemas.openxmlformats.org/officeDocument/2006/relationships/hyperlink" Target="https://flyingdeuk.github.io/posts/RJAA-NR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101.xml"/><Relationship Id="rId4" Type="http://schemas.openxmlformats.org/officeDocument/2006/relationships/hyperlink" Target="https://flyingdeuk.github.io/posts/RKPK-PU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0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s://flyingdeuk.github.io/posts/RKPK-PUS/" TargetMode="External"/><Relationship Id="rId4" Type="http://schemas.openxmlformats.org/officeDocument/2006/relationships/hyperlink" Target="https://flyingdeuk.github.io/posts/RKSI-IC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K-PU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flyingdeuk.github.io/posts/RKSI-IC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BB-KIX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AA-NR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AA-NR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CC-CT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CC-CT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TT-HN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TT-HND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hyperlink" Target="https://flyingdeuk.github.io/posts/RKSI-ICN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GG-NGO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49.xml"/><Relationship Id="rId7" Type="http://schemas.openxmlformats.org/officeDocument/2006/relationships/slide" Target="slide3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31.xml"/><Relationship Id="rId10" Type="http://schemas.openxmlformats.org/officeDocument/2006/relationships/slide" Target="slide41.xml"/><Relationship Id="rId4" Type="http://schemas.openxmlformats.org/officeDocument/2006/relationships/slide" Target="slide27.xml"/><Relationship Id="rId9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GG-NG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KSI-ICN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hyperlink" Target="https://flyingdeuk.github.io/posts/RJFF-FU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FF-FUK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2.jpeg"/><Relationship Id="rId4" Type="http://schemas.openxmlformats.org/officeDocument/2006/relationships/hyperlink" Target="https://flyingdeuk.github.io/posts/RKSI-IC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SSS-SHA/" TargetMode="External"/><Relationship Id="rId4" Type="http://schemas.openxmlformats.org/officeDocument/2006/relationships/hyperlink" Target="https://flyingdeuk.github.io/posts/RKSS-GMP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SS-SHA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slide" Target="slide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flyingdeuk.github.io/posts/ZBAA-PEK/" TargetMode="External"/><Relationship Id="rId4" Type="http://schemas.openxmlformats.org/officeDocument/2006/relationships/hyperlink" Target="https://flyingdeuk.github.io/posts/RKSS-GMP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S-GMP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S-GMP/" TargetMode="External"/><Relationship Id="rId7" Type="http://schemas.openxmlformats.org/officeDocument/2006/relationships/slide" Target="slide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flyingdeuk.github.io/posts/RJBB-KIX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JBB-KIX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hyperlink" Target="https://flyingdeuk.github.io/posts/RKSS-GM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PC-CJU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jpg"/><Relationship Id="rId4" Type="http://schemas.openxmlformats.org/officeDocument/2006/relationships/hyperlink" Target="https://flyingdeuk.github.io/posts/ZBAA-PEK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NJ-NK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NJ-NK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QD-TAO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QD-TA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slide" Target="slide76.xml"/><Relationship Id="rId3" Type="http://schemas.openxmlformats.org/officeDocument/2006/relationships/slide" Target="slide43.xml"/><Relationship Id="rId7" Type="http://schemas.openxmlformats.org/officeDocument/2006/relationships/slide" Target="slide57.xml"/><Relationship Id="rId12" Type="http://schemas.openxmlformats.org/officeDocument/2006/relationships/slide" Target="slide7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9.xml"/><Relationship Id="rId5" Type="http://schemas.openxmlformats.org/officeDocument/2006/relationships/slide" Target="slide51.xml"/><Relationship Id="rId10" Type="http://schemas.openxmlformats.org/officeDocument/2006/relationships/slide" Target="slide66.xml"/><Relationship Id="rId4" Type="http://schemas.openxmlformats.org/officeDocument/2006/relationships/slide" Target="slide46.xml"/><Relationship Id="rId9" Type="http://schemas.openxmlformats.org/officeDocument/2006/relationships/slide" Target="slide63.xml"/><Relationship Id="rId14" Type="http://schemas.openxmlformats.org/officeDocument/2006/relationships/slide" Target="slide8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BAA-PEK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BAA-PEK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jpeg"/><Relationship Id="rId4" Type="http://schemas.openxmlformats.org/officeDocument/2006/relationships/hyperlink" Target="https://flyingdeuk.github.io/posts/RKSI-IC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TX-SHE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TX-SH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PD-PV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PD-PV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YYJ-YNJ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YYJ-YNJ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5.jpeg"/><Relationship Id="rId4" Type="http://schemas.openxmlformats.org/officeDocument/2006/relationships/hyperlink" Target="https://flyingdeuk.github.io/posts/RKSI-ICN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HC-HGH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SHC-HGH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SWH-WEH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ZSWH-WEH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RKSI-I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7" Type="http://schemas.openxmlformats.org/officeDocument/2006/relationships/slide" Target="slide9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9.xml"/><Relationship Id="rId5" Type="http://schemas.openxmlformats.org/officeDocument/2006/relationships/slide" Target="slide87.xml"/><Relationship Id="rId4" Type="http://schemas.openxmlformats.org/officeDocument/2006/relationships/slide" Target="slide8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hyperlink" Target="https://flyingdeuk.github.io/posts/ZLXY-XIY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flyingdeuk.github.io/posts/RKSI-ICN/" TargetMode="External"/><Relationship Id="rId4" Type="http://schemas.openxmlformats.org/officeDocument/2006/relationships/hyperlink" Target="https://flyingdeuk.github.io/posts/ZLXY-XIY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CR-CXR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CR-CXR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8.jpeg"/><Relationship Id="rId4" Type="http://schemas.openxmlformats.org/officeDocument/2006/relationships/hyperlink" Target="https://flyingdeuk.github.io/posts/RKSI-ICN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VTS-SGN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VTS-SGN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VDPP-PNH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VDPP-PNH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PLL-MN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PLL-MNL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RKSI-IC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RKSI-ICN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hyperlink" Target="https://flyingdeuk.github.io/posts/PGUM-GUM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lyingdeuk.github.io/posts/PGUM-GUM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21.jpeg"/><Relationship Id="rId4" Type="http://schemas.openxmlformats.org/officeDocument/2006/relationships/hyperlink" Target="https://flyingdeuk.github.io/posts/RKSI-ICN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692784493"/>
              </p:ext>
            </p:extLst>
          </p:nvPr>
        </p:nvGraphicFramePr>
        <p:xfrm>
          <a:off x="98101" y="1122494"/>
          <a:ext cx="2132650" cy="197373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Domestic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Japan</a:t>
                      </a:r>
                      <a:endParaRPr sz="2400" b="1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China</a:t>
                      </a:r>
                      <a:endParaRPr lang="en-US" altLang="ko-Kore-KR" sz="2400" b="1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AA47F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S.E Asia(GUM)</a:t>
                      </a:r>
                      <a:endParaRPr lang="en-US" altLang="ko-Kore-KR" sz="2400" b="1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">
            <a:hlinkClick r:id="rId7"/>
          </p:cNvPr>
          <p:cNvSpPr/>
          <p:nvPr/>
        </p:nvSpPr>
        <p:spPr>
          <a:xfrm>
            <a:off x="-5145" y="74068"/>
            <a:ext cx="233205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BM DoHyeon OTF" panose="020B0600000101010101" pitchFamily="34" charset="-127"/>
                <a:cs typeface="Calibri"/>
                <a:sym typeface="Calibri"/>
                <a:hlinkClick r:id="rId7"/>
              </a:rPr>
              <a:t>KneeBoard</a:t>
            </a:r>
            <a:endParaRPr sz="32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BM DoHyeon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1517183081"/>
              </p:ext>
            </p:extLst>
          </p:nvPr>
        </p:nvGraphicFramePr>
        <p:xfrm>
          <a:off x="185895" y="4010629"/>
          <a:ext cx="1969476" cy="14325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98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14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Supplement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Temp Correction</a:t>
                      </a:r>
                      <a:endParaRPr lang="en-US" altLang="ko-Kore-KR"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48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Cold </a:t>
                      </a:r>
                      <a:r>
                        <a:rPr lang="en-US" sz="1400" b="1" u="none" strike="noStrike" cap="none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Wx</a:t>
                      </a: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Operation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ON 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ENG OFF</a:t>
                      </a:r>
                      <a:r>
                        <a:rPr lang="en-US" sz="900" b="1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Deicing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1458410" y="792682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Flyingdeuk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441865" y="638556"/>
            <a:ext cx="8466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VER. 23.10.</a:t>
            </a:r>
            <a:r>
              <a:rPr lang="en-US" altLang="ko-KR" sz="9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sz="9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7724C-88B0-A932-6665-9CCC34DC2660}"/>
              </a:ext>
            </a:extLst>
          </p:cNvPr>
          <p:cNvSpPr txBox="1"/>
          <p:nvPr/>
        </p:nvSpPr>
        <p:spPr>
          <a:xfrm>
            <a:off x="203741" y="714044"/>
            <a:ext cx="1393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000" u="none" strike="noStrike" cap="none" dirty="0">
                <a:latin typeface="Calibri"/>
                <a:ea typeface="Calibri"/>
                <a:cs typeface="Calibri"/>
                <a:sym typeface="Calibri"/>
              </a:rPr>
              <a:t>☝️ </a:t>
            </a:r>
            <a:r>
              <a:rPr kumimoji="1" lang="en-US" altLang="ko-Kore-KR" sz="900" b="1" u="sng" dirty="0">
                <a:solidFill>
                  <a:schemeClr val="accent1"/>
                </a:solidFill>
              </a:rPr>
              <a:t>Click for Update</a:t>
            </a:r>
            <a:endParaRPr kumimoji="1" lang="ko-Kore-KR" altLang="en-US" sz="9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2431767041"/>
              </p:ext>
            </p:extLst>
          </p:nvPr>
        </p:nvGraphicFramePr>
        <p:xfrm>
          <a:off x="0" y="0"/>
          <a:ext cx="2328876" cy="476899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6">
                  <a:extLst>
                    <a:ext uri="{9D8B030D-6E8A-4147-A177-3AD203B41FA5}">
                      <a16:colId xmlns:a16="http://schemas.microsoft.com/office/drawing/2014/main" val="2595559527"/>
                    </a:ext>
                  </a:extLst>
                </a:gridCol>
                <a:gridCol w="891962">
                  <a:extLst>
                    <a:ext uri="{9D8B030D-6E8A-4147-A177-3AD203B41FA5}">
                      <a16:colId xmlns:a16="http://schemas.microsoft.com/office/drawing/2014/main" val="160800703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도착</a:t>
                      </a:r>
                      <a:r>
                        <a:rPr 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방송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(5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시간이상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ko-KR" altLang="en-US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분전</a:t>
                      </a:r>
                      <a:r>
                        <a:rPr lang="en-US" altLang="ko-KR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75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기장입니다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우리 비행기는 앞으로 약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(40)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후에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국제공항에 착륙 예정입니다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현재 공항의 날씨는 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기온은 섭씨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입니다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1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맑으며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다소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흐리며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이슬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비가 내리며</a:t>
                      </a: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소나기가 내리며 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바람이 불고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눈이 오고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안개가 끼어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 황사가 있으며</a:t>
                      </a:r>
                      <a:endParaRPr lang="en-US" altLang="ko-KR" sz="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04322827"/>
                  </a:ext>
                </a:extLst>
              </a:tr>
              <a:tr h="3567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지금 이곳의 시각은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월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일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요일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오전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오후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 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입니다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53393"/>
                  </a:ext>
                </a:extLst>
              </a:tr>
              <a:tr h="28082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adies and gentlemen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 is </a:t>
                      </a:r>
                      <a:r>
                        <a:rPr lang="en-US" altLang="ko-KR" sz="8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captain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speaking.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expect to land at __ international airport in about (40) minutes.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temperature at ___ is __ degrees Celsius, or __ degrees Fahrenheit 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 </a:t>
                      </a:r>
                      <a:r>
                        <a:rPr lang="ko-KR" altLang="en-US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참고</a:t>
                      </a:r>
                      <a:r>
                        <a:rPr lang="en-US" altLang="ko-KR" sz="700" b="0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en-US" altLang="ko-Kore-KR" sz="700" b="0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it is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___. 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(mostly) clear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(partly) cloudy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drizzling / raining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windy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snowing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foggy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◐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hazy or smoggy</a:t>
                      </a: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69382"/>
                  </a:ext>
                </a:extLst>
              </a:tr>
              <a:tr h="5006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current time is __ : __ 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ore-KR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p.m</a:t>
                      </a: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), on (day-of-the-week), (month)(date).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flying with us today.</a:t>
                      </a: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ore-KR" altLang="en-US"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47286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0EAA18-1047-FE78-D46B-153C8A14B8A3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21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2B9E81-8C15-BCB6-ACE9-2C1298DF2B3C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3187634017"/>
              </p:ext>
            </p:extLst>
          </p:nvPr>
        </p:nvGraphicFramePr>
        <p:xfrm>
          <a:off x="0" y="0"/>
          <a:ext cx="2328850" cy="966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VOR 18L/R </a:t>
                      </a:r>
                      <a:endParaRPr lang="en-US" sz="11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VOR18L/R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GAYHA</a:t>
                      </a:r>
                      <a:r>
                        <a:rPr lang="ko-KR" altLang="en-US" sz="9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283(Missed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5" name="그림 4" descr="텍스트, 야외, 장치, 계량기이(가) 표시된 사진&#10;&#10;자동 생성된 설명">
            <a:extLst>
              <a:ext uri="{FF2B5EF4-FFF2-40B4-BE49-F238E27FC236}">
                <a16:creationId xmlns:a16="http://schemas.microsoft.com/office/drawing/2014/main" id="{19EEF72C-78E5-61F3-2B86-EF01369A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" y="248016"/>
            <a:ext cx="1080097" cy="573801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39510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283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4BE8B393-F758-B69E-C71F-41B24ABD3B39}"/>
              </a:ext>
            </a:extLst>
          </p:cNvPr>
          <p:cNvGrpSpPr/>
          <p:nvPr/>
        </p:nvGrpSpPr>
        <p:grpSpPr>
          <a:xfrm>
            <a:off x="-48346" y="955136"/>
            <a:ext cx="2394309" cy="3138086"/>
            <a:chOff x="-48346" y="990763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21136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548692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37" y="2745299"/>
              <a:ext cx="354533" cy="488137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639281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14257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196760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14708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19339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99676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991120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578344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551319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374350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99076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165881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1348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1956094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87128" y="2599564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(MA045)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/>
            <p:nvPr/>
          </p:nvCxnSpPr>
          <p:spPr>
            <a:xfrm>
              <a:off x="191911" y="3164206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구부러진 연결선[U] 131">
              <a:extLst>
                <a:ext uri="{FF2B5EF4-FFF2-40B4-BE49-F238E27FC236}">
                  <a16:creationId xmlns:a16="http://schemas.microsoft.com/office/drawing/2014/main" id="{414C5854-DCF3-751F-4CA3-DD8A308A66C6}"/>
                </a:ext>
              </a:extLst>
            </p:cNvPr>
            <p:cNvCxnSpPr/>
            <p:nvPr/>
          </p:nvCxnSpPr>
          <p:spPr>
            <a:xfrm>
              <a:off x="152401" y="3226298"/>
              <a:ext cx="279053" cy="138461"/>
            </a:xfrm>
            <a:prstGeom prst="curvedConnector3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298447"/>
              <a:ext cx="302153" cy="381645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54533" y="339563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21224"/>
              <a:ext cx="836148" cy="465790"/>
            </a:xfrm>
            <a:prstGeom prst="wedgeRectCallout">
              <a:avLst>
                <a:gd name="adj1" fmla="val -118823"/>
                <a:gd name="adj2" fmla="val -330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L/D CHK Complete</a:t>
              </a:r>
            </a:p>
            <a:p>
              <a:r>
                <a:rPr kumimoji="1" lang="en-US" altLang="ko-Kore-KR" sz="800" dirty="0"/>
                <a:t>NEXT 1700ft</a:t>
              </a:r>
              <a:endParaRPr kumimoji="1" lang="ko-Kore-KR" altLang="en-US" sz="8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28182" y="3553474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FAF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(FF045)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907947" y="3061301"/>
              <a:ext cx="629556" cy="465790"/>
            </a:xfrm>
            <a:prstGeom prst="wedgeRectCallout">
              <a:avLst>
                <a:gd name="adj1" fmla="val -109055"/>
                <a:gd name="adj2" fmla="val -66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1700ft L/O 6000ft SET</a:t>
              </a:r>
            </a:p>
            <a:p>
              <a:r>
                <a:rPr kumimoji="1" lang="en-US" altLang="ko-Kore-KR" sz="800" dirty="0"/>
                <a:t>CRS 283 </a:t>
              </a:r>
              <a:endParaRPr kumimoji="1" lang="ko-Kore-KR" altLang="en-US" sz="800" dirty="0"/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258171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07131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488263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477339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7F6DB83-E6BE-C7AD-44FF-AB2D0BD878C7}"/>
              </a:ext>
            </a:extLst>
          </p:cNvPr>
          <p:cNvSpPr txBox="1"/>
          <p:nvPr/>
        </p:nvSpPr>
        <p:spPr>
          <a:xfrm>
            <a:off x="1427395" y="5172015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 36 Circling</a:t>
            </a:r>
          </a:p>
          <a:p>
            <a:r>
              <a:rPr kumimoji="1" lang="en-US" altLang="ko-Kore-KR" sz="1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Page</a:t>
            </a:r>
            <a:endParaRPr kumimoji="1" lang="ko-Kore-KR" altLang="en-US" sz="1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EE705E1-6FF6-3C4D-F7B6-FC708DCEA13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139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2375068743"/>
              </p:ext>
            </p:extLst>
          </p:nvPr>
        </p:nvGraphicFramePr>
        <p:xfrm>
          <a:off x="0" y="0"/>
          <a:ext cx="2328850" cy="11041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69">
                  <a:extLst>
                    <a:ext uri="{9D8B030D-6E8A-4147-A177-3AD203B41FA5}">
                      <a16:colId xmlns:a16="http://schemas.microsoft.com/office/drawing/2014/main" val="3596387649"/>
                    </a:ext>
                  </a:extLst>
                </a:gridCol>
              </a:tblGrid>
              <a:tr h="20256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PUS LOC 36L/R Circling 18L/R</a:t>
                      </a:r>
                    </a:p>
                  </a:txBody>
                  <a:tcPr marL="91450" marR="9145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STARS                    RUNWAYS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36L18L/R              18L/R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TRANS.  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KMH22 </a:t>
                      </a: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Vref+wind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b="1" dirty="0">
                          <a:solidFill>
                            <a:schemeClr val="accent1"/>
                          </a:solidFill>
                        </a:rPr>
                        <a:t>GEOJE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(Modify Required)</a:t>
                      </a:r>
                      <a:endParaRPr lang="en-US" altLang="ko-Kore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</a:rPr>
                        <a:t>CI36L(CF36R) 3500 FI36L(FF36R) 2100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4486"/>
                  </a:ext>
                </a:extLst>
              </a:tr>
              <a:tr h="11594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</a:rPr>
                        <a:t>FIX : KMH 280(Base Turn), 310(Missed App)</a:t>
                      </a:r>
                    </a:p>
                  </a:txBody>
                  <a:tcPr marL="90000" marR="9145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9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2408181646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21DF9B-6AB4-7517-602B-0CD3A9E0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" y="243355"/>
            <a:ext cx="1066737" cy="566704"/>
          </a:xfrm>
          <a:prstGeom prst="rect">
            <a:avLst/>
          </a:prstGeom>
        </p:spPr>
      </p:pic>
      <p:graphicFrame>
        <p:nvGraphicFramePr>
          <p:cNvPr id="145" name="Google Shape;138;p4">
            <a:extLst>
              <a:ext uri="{FF2B5EF4-FFF2-40B4-BE49-F238E27FC236}">
                <a16:creationId xmlns:a16="http://schemas.microsoft.com/office/drawing/2014/main" id="{2DD2492E-25C7-6F3E-A765-74CDA0855231}"/>
              </a:ext>
            </a:extLst>
          </p:cNvPr>
          <p:cNvGraphicFramePr/>
          <p:nvPr/>
        </p:nvGraphicFramePr>
        <p:xfrm>
          <a:off x="-4122" y="4192952"/>
          <a:ext cx="2328850" cy="10694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Missed App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Base Turn </a:t>
                      </a:r>
                      <a:r>
                        <a:rPr lang="ko-KR" altLang="en-US" sz="900" dirty="0"/>
                        <a:t>이전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/>
                        <a:t>(SEL HDG SEL – INT H/D - VOR/LOC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Base Turn </a:t>
                      </a:r>
                      <a:r>
                        <a:rPr lang="ko-KR" altLang="en-US" sz="900" dirty="0"/>
                        <a:t>이후 </a:t>
                      </a:r>
                      <a:r>
                        <a:rPr lang="en-US" altLang="ko-KR" sz="900" dirty="0"/>
                        <a:t>: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Continue R/H Turn 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KMH 310 </a:t>
                      </a:r>
                      <a:r>
                        <a:rPr lang="en-US" altLang="ko-KR" sz="900" dirty="0"/>
                        <a:t>OUTBD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(SEL HDG SEL – INT H/D - VOR/LOC Engage)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242775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E3C12-23F7-925D-4989-9A1D08C75E1F}"/>
              </a:ext>
            </a:extLst>
          </p:cNvPr>
          <p:cNvGrpSpPr/>
          <p:nvPr/>
        </p:nvGrpSpPr>
        <p:grpSpPr>
          <a:xfrm>
            <a:off x="-48346" y="1067956"/>
            <a:ext cx="2394309" cy="3138086"/>
            <a:chOff x="-48346" y="1067956"/>
            <a:chExt cx="2394309" cy="3138086"/>
          </a:xfrm>
        </p:grpSpPr>
        <p:pic>
          <p:nvPicPr>
            <p:cNvPr id="12" name="그림 11" descr="나무, 식물이(가) 표시된 사진&#10;&#10;자동 생성된 설명">
              <a:extLst>
                <a:ext uri="{FF2B5EF4-FFF2-40B4-BE49-F238E27FC236}">
                  <a16:creationId xmlns:a16="http://schemas.microsoft.com/office/drawing/2014/main" id="{CDDBC3DB-6733-2907-F7DB-E2FDA5AE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/>
          </p:blipFill>
          <p:spPr>
            <a:xfrm>
              <a:off x="-361" y="1098329"/>
              <a:ext cx="2346324" cy="3107713"/>
            </a:xfrm>
            <a:prstGeom prst="rect">
              <a:avLst/>
            </a:prstGeom>
          </p:spPr>
        </p:pic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A447B34E-85E3-7041-0027-4D72BCEB8F48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 flipV="1">
              <a:off x="647706" y="1625885"/>
              <a:ext cx="35808" cy="119660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AF422B5F-7DE7-D8E9-59E5-31D47952B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970" y="2822492"/>
              <a:ext cx="1038585" cy="862373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포인트가 4개인 별 22">
              <a:extLst>
                <a:ext uri="{FF2B5EF4-FFF2-40B4-BE49-F238E27FC236}">
                  <a16:creationId xmlns:a16="http://schemas.microsoft.com/office/drawing/2014/main" id="{34EBE2B8-A456-4BC0-19B9-499481DE4E5C}"/>
                </a:ext>
              </a:extLst>
            </p:cNvPr>
            <p:cNvSpPr/>
            <p:nvPr/>
          </p:nvSpPr>
          <p:spPr>
            <a:xfrm>
              <a:off x="590749" y="2716474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호 28">
              <a:extLst>
                <a:ext uri="{FF2B5EF4-FFF2-40B4-BE49-F238E27FC236}">
                  <a16:creationId xmlns:a16="http://schemas.microsoft.com/office/drawing/2014/main" id="{0EDEDCBE-E5F5-DEFE-E89D-A65BA4BB793D}"/>
                </a:ext>
              </a:extLst>
            </p:cNvPr>
            <p:cNvSpPr/>
            <p:nvPr/>
          </p:nvSpPr>
          <p:spPr>
            <a:xfrm>
              <a:off x="647194" y="1191450"/>
              <a:ext cx="956185" cy="911025"/>
            </a:xfrm>
            <a:prstGeom prst="arc">
              <a:avLst>
                <a:gd name="adj1" fmla="val 10951624"/>
                <a:gd name="adj2" fmla="val 61662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포인트가 4개인 별 30">
              <a:extLst>
                <a:ext uri="{FF2B5EF4-FFF2-40B4-BE49-F238E27FC236}">
                  <a16:creationId xmlns:a16="http://schemas.microsoft.com/office/drawing/2014/main" id="{58BD0D03-CFFD-7313-7A4A-408AE9CE381A}"/>
                </a:ext>
              </a:extLst>
            </p:cNvPr>
            <p:cNvSpPr/>
            <p:nvPr/>
          </p:nvSpPr>
          <p:spPr>
            <a:xfrm>
              <a:off x="573819" y="204479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930CEE6A-5EFE-59E6-5594-85206F09186A}"/>
                </a:ext>
              </a:extLst>
            </p:cNvPr>
            <p:cNvSpPr/>
            <p:nvPr/>
          </p:nvSpPr>
          <p:spPr>
            <a:xfrm>
              <a:off x="686711" y="1191901"/>
              <a:ext cx="973831" cy="1004707"/>
            </a:xfrm>
            <a:prstGeom prst="arc">
              <a:avLst>
                <a:gd name="adj1" fmla="val 16012884"/>
                <a:gd name="adj2" fmla="val 21134675"/>
              </a:avLst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포인트가 4개인 별 37">
              <a:extLst>
                <a:ext uri="{FF2B5EF4-FFF2-40B4-BE49-F238E27FC236}">
                  <a16:creationId xmlns:a16="http://schemas.microsoft.com/office/drawing/2014/main" id="{7EB48E4E-D41B-9BE2-A6CB-DE56A1828C44}"/>
                </a:ext>
              </a:extLst>
            </p:cNvPr>
            <p:cNvSpPr/>
            <p:nvPr/>
          </p:nvSpPr>
          <p:spPr>
            <a:xfrm>
              <a:off x="539954" y="109653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포인트가 4개인 별 38">
              <a:extLst>
                <a:ext uri="{FF2B5EF4-FFF2-40B4-BE49-F238E27FC236}">
                  <a16:creationId xmlns:a16="http://schemas.microsoft.com/office/drawing/2014/main" id="{4623912B-268E-11E3-0FE7-B2FCDA90C0C0}"/>
                </a:ext>
              </a:extLst>
            </p:cNvPr>
            <p:cNvSpPr/>
            <p:nvPr/>
          </p:nvSpPr>
          <p:spPr>
            <a:xfrm>
              <a:off x="1431776" y="1073957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AA47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포인트가 4개인 별 39">
              <a:extLst>
                <a:ext uri="{FF2B5EF4-FFF2-40B4-BE49-F238E27FC236}">
                  <a16:creationId xmlns:a16="http://schemas.microsoft.com/office/drawing/2014/main" id="{00C949CF-AF86-BF74-7612-33AF2285DACA}"/>
                </a:ext>
              </a:extLst>
            </p:cNvPr>
            <p:cNvSpPr/>
            <p:nvPr/>
          </p:nvSpPr>
          <p:spPr>
            <a:xfrm>
              <a:off x="1539024" y="1068313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868CF2DE-D380-1488-974D-31BDE8684A0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H="1" flipV="1">
              <a:off x="1603294" y="1655537"/>
              <a:ext cx="22873" cy="389256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6964C75-BD54-9870-DA4E-4CA275254D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1656354" y="1628512"/>
              <a:ext cx="22321" cy="42192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DA8E6069-ABB3-A90D-9CB2-412A7718E23F}"/>
                </a:ext>
              </a:extLst>
            </p:cNvPr>
            <p:cNvCxnSpPr>
              <a:cxnSpLocks/>
            </p:cNvCxnSpPr>
            <p:nvPr/>
          </p:nvCxnSpPr>
          <p:spPr>
            <a:xfrm>
              <a:off x="79022" y="1451543"/>
              <a:ext cx="1538285" cy="60330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0B4524-D5ED-0F82-3605-CE03D6D8F41C}"/>
                </a:ext>
              </a:extLst>
            </p:cNvPr>
            <p:cNvSpPr txBox="1"/>
            <p:nvPr/>
          </p:nvSpPr>
          <p:spPr>
            <a:xfrm>
              <a:off x="1670760" y="1067956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KMH35</a:t>
              </a:r>
            </a:p>
            <a:p>
              <a:pPr algn="ctr"/>
              <a:r>
                <a:rPr kumimoji="1" lang="en-US" altLang="ko-Kore-KR" sz="800" dirty="0">
                  <a:solidFill>
                    <a:srgbClr val="92D050"/>
                  </a:solidFill>
                </a:rPr>
                <a:t>(18L)</a:t>
              </a:r>
              <a:endParaRPr kumimoji="1" lang="ko-Kore-KR" altLang="en-US" sz="800" dirty="0">
                <a:solidFill>
                  <a:srgbClr val="92D05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758C5-ABCE-E358-B805-F5F84F53890B}"/>
                </a:ext>
              </a:extLst>
            </p:cNvPr>
            <p:cNvSpPr txBox="1"/>
            <p:nvPr/>
          </p:nvSpPr>
          <p:spPr>
            <a:xfrm>
              <a:off x="984588" y="124307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KMH34</a:t>
              </a:r>
            </a:p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(18R)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B56EBB-C6CC-544B-6B1B-7AD74DDE9799}"/>
                </a:ext>
              </a:extLst>
            </p:cNvPr>
            <p:cNvSpPr txBox="1"/>
            <p:nvPr/>
          </p:nvSpPr>
          <p:spPr>
            <a:xfrm>
              <a:off x="70193" y="109067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KMH32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26F0C7B-7DBA-0E46-EAB1-02BB391E9101}"/>
                </a:ext>
              </a:extLst>
            </p:cNvPr>
            <p:cNvSpPr txBox="1"/>
            <p:nvPr/>
          </p:nvSpPr>
          <p:spPr>
            <a:xfrm>
              <a:off x="104058" y="2033287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bg1"/>
                  </a:solidFill>
                </a:rPr>
                <a:t>KMH30</a:t>
              </a:r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6E7BA4-156E-250A-F438-49FB015FCB5C}"/>
                </a:ext>
              </a:extLst>
            </p:cNvPr>
            <p:cNvSpPr txBox="1"/>
            <p:nvPr/>
          </p:nvSpPr>
          <p:spPr>
            <a:xfrm>
              <a:off x="103959" y="2676757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KMH22</a:t>
              </a:r>
            </a:p>
            <a:p>
              <a:pPr algn="ctr"/>
              <a:endParaRPr kumimoji="1" lang="ko-Kore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구부러진 연결선[U] 129">
              <a:extLst>
                <a:ext uri="{FF2B5EF4-FFF2-40B4-BE49-F238E27FC236}">
                  <a16:creationId xmlns:a16="http://schemas.microsoft.com/office/drawing/2014/main" id="{CF940597-B6DB-F9E0-2BFE-9248A4AEFCD5}"/>
                </a:ext>
              </a:extLst>
            </p:cNvPr>
            <p:cNvCxnSpPr>
              <a:cxnSpLocks/>
            </p:cNvCxnSpPr>
            <p:nvPr/>
          </p:nvCxnSpPr>
          <p:spPr>
            <a:xfrm>
              <a:off x="1610387" y="3841126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CBE8342F-5466-CF7A-EF58-F1468E9658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383" y="3786668"/>
              <a:ext cx="4117" cy="397222"/>
            </a:xfrm>
            <a:prstGeom prst="line">
              <a:avLst/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포인트가 4개인 별 141">
              <a:extLst>
                <a:ext uri="{FF2B5EF4-FFF2-40B4-BE49-F238E27FC236}">
                  <a16:creationId xmlns:a16="http://schemas.microsoft.com/office/drawing/2014/main" id="{A338195F-D345-F96E-91F4-57F2A830C58D}"/>
                </a:ext>
              </a:extLst>
            </p:cNvPr>
            <p:cNvSpPr/>
            <p:nvPr/>
          </p:nvSpPr>
          <p:spPr>
            <a:xfrm>
              <a:off x="1679774" y="3607592"/>
              <a:ext cx="185531" cy="212035"/>
            </a:xfrm>
            <a:prstGeom prst="star4">
              <a:avLst>
                <a:gd name="adj" fmla="val 18750"/>
              </a:avLst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6" name="사각형 설명선[R] 145">
              <a:extLst>
                <a:ext uri="{FF2B5EF4-FFF2-40B4-BE49-F238E27FC236}">
                  <a16:creationId xmlns:a16="http://schemas.microsoft.com/office/drawing/2014/main" id="{CFB9E6EC-B866-FE82-A5A6-F4E244DD87CD}"/>
                </a:ext>
              </a:extLst>
            </p:cNvPr>
            <p:cNvSpPr/>
            <p:nvPr/>
          </p:nvSpPr>
          <p:spPr>
            <a:xfrm>
              <a:off x="596770" y="3653893"/>
              <a:ext cx="836148" cy="510314"/>
            </a:xfrm>
            <a:prstGeom prst="wedgeRectCallout">
              <a:avLst>
                <a:gd name="adj1" fmla="val 84272"/>
                <a:gd name="adj2" fmla="val 16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Before FAF L/G DN FLAP15</a:t>
              </a:r>
            </a:p>
            <a:p>
              <a:r>
                <a:rPr kumimoji="1" lang="en-US" altLang="ko-Kore-KR" sz="800" dirty="0"/>
                <a:t>1700ft L/O</a:t>
              </a:r>
            </a:p>
            <a:p>
              <a:r>
                <a:rPr kumimoji="1" lang="en-US" altLang="ko-Kore-KR" sz="800" dirty="0"/>
                <a:t>6000ft SET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A4A2FD-4EC4-596A-9970-F3E9CA163536}"/>
                </a:ext>
              </a:extLst>
            </p:cNvPr>
            <p:cNvSpPr txBox="1"/>
            <p:nvPr/>
          </p:nvSpPr>
          <p:spPr>
            <a:xfrm>
              <a:off x="1711414" y="3383086"/>
              <a:ext cx="5277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800" dirty="0">
                  <a:solidFill>
                    <a:schemeClr val="bg1"/>
                  </a:solidFill>
                </a:rPr>
                <a:t>KMH18</a:t>
              </a:r>
            </a:p>
          </p:txBody>
        </p:sp>
        <p:sp>
          <p:nvSpPr>
            <p:cNvPr id="147" name="사각형 설명선[R] 146">
              <a:extLst>
                <a:ext uri="{FF2B5EF4-FFF2-40B4-BE49-F238E27FC236}">
                  <a16:creationId xmlns:a16="http://schemas.microsoft.com/office/drawing/2014/main" id="{AE343AE0-07BA-1600-95F8-3A2E7E340B60}"/>
                </a:ext>
              </a:extLst>
            </p:cNvPr>
            <p:cNvSpPr/>
            <p:nvPr/>
          </p:nvSpPr>
          <p:spPr>
            <a:xfrm>
              <a:off x="25794" y="3080133"/>
              <a:ext cx="1032571" cy="531481"/>
            </a:xfrm>
            <a:prstGeom prst="wedgeRectCallout">
              <a:avLst>
                <a:gd name="adj1" fmla="val 94487"/>
                <a:gd name="adj2" fmla="val 375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VOR SET CRS 310</a:t>
              </a:r>
            </a:p>
            <a:p>
              <a:r>
                <a:rPr kumimoji="1" lang="en-US" altLang="ko-Kore-KR" sz="800" dirty="0"/>
                <a:t>L/D FLAP</a:t>
              </a:r>
            </a:p>
            <a:p>
              <a:r>
                <a:rPr kumimoji="1" lang="en-US" altLang="ko-Kore-KR" sz="800" dirty="0"/>
                <a:t>Before L/D CHK Complete</a:t>
              </a:r>
            </a:p>
          </p:txBody>
        </p:sp>
        <p:sp>
          <p:nvSpPr>
            <p:cNvPr id="148" name="사각형 설명선[R] 147">
              <a:extLst>
                <a:ext uri="{FF2B5EF4-FFF2-40B4-BE49-F238E27FC236}">
                  <a16:creationId xmlns:a16="http://schemas.microsoft.com/office/drawing/2014/main" id="{E871E623-1836-7590-4F6F-CB1F7591C0E6}"/>
                </a:ext>
              </a:extLst>
            </p:cNvPr>
            <p:cNvSpPr/>
            <p:nvPr/>
          </p:nvSpPr>
          <p:spPr>
            <a:xfrm>
              <a:off x="828719" y="2335364"/>
              <a:ext cx="708292" cy="465790"/>
            </a:xfrm>
            <a:prstGeom prst="wedgeRectCallout">
              <a:avLst>
                <a:gd name="adj1" fmla="val -69799"/>
                <a:gd name="adj2" fmla="val -471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kumimoji="1" lang="en-US" altLang="ko-Kore-KR" sz="800" dirty="0"/>
                <a:t> H/D110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KMH30-1NM</a:t>
              </a:r>
            </a:p>
            <a:p>
              <a:r>
                <a:rPr kumimoji="1" lang="en-US" altLang="ko-Kore-KR" sz="800" dirty="0"/>
                <a:t> Start Des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0E1023B-1541-46CF-70D1-CCD44038861A}"/>
                </a:ext>
              </a:extLst>
            </p:cNvPr>
            <p:cNvSpPr txBox="1"/>
            <p:nvPr/>
          </p:nvSpPr>
          <p:spPr>
            <a:xfrm>
              <a:off x="-48346" y="1584324"/>
              <a:ext cx="6880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KMH R280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Start Turn</a:t>
              </a:r>
              <a:endParaRPr kumimoji="1" lang="ko-Kore-KR" altLang="en-US" sz="800" b="1" dirty="0">
                <a:solidFill>
                  <a:srgbClr val="FFC000"/>
                </a:solidFill>
              </a:endParaRPr>
            </a:p>
          </p:txBody>
        </p:sp>
        <p:sp>
          <p:nvSpPr>
            <p:cNvPr id="150" name="사각형 설명선[R] 149">
              <a:extLst>
                <a:ext uri="{FF2B5EF4-FFF2-40B4-BE49-F238E27FC236}">
                  <a16:creationId xmlns:a16="http://schemas.microsoft.com/office/drawing/2014/main" id="{FD89808B-5034-A5A3-931F-51E835F84D56}"/>
                </a:ext>
              </a:extLst>
            </p:cNvPr>
            <p:cNvSpPr/>
            <p:nvPr/>
          </p:nvSpPr>
          <p:spPr>
            <a:xfrm>
              <a:off x="931503" y="1565456"/>
              <a:ext cx="605516" cy="353512"/>
            </a:xfrm>
            <a:prstGeom prst="wedgeRectCallout">
              <a:avLst>
                <a:gd name="adj1" fmla="val -86957"/>
                <a:gd name="adj2" fmla="val -779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 H/D 182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 090-1000ft</a:t>
              </a:r>
            </a:p>
            <a:p>
              <a:r>
                <a:rPr kumimoji="1" lang="en-US" altLang="ko-Kore-KR" sz="800" b="1" dirty="0">
                  <a:solidFill>
                    <a:srgbClr val="FFC000"/>
                  </a:solidFill>
                </a:rPr>
                <a:t> </a:t>
              </a:r>
              <a:r>
                <a:rPr kumimoji="1" lang="en-US" altLang="ko-Kore-KR" sz="800" b="1" dirty="0">
                  <a:solidFill>
                    <a:srgbClr val="92D050"/>
                  </a:solidFill>
                </a:rPr>
                <a:t>(900ft)</a:t>
              </a:r>
            </a:p>
          </p:txBody>
        </p:sp>
        <p:sp>
          <p:nvSpPr>
            <p:cNvPr id="151" name="사각형 설명선[R] 150">
              <a:extLst>
                <a:ext uri="{FF2B5EF4-FFF2-40B4-BE49-F238E27FC236}">
                  <a16:creationId xmlns:a16="http://schemas.microsoft.com/office/drawing/2014/main" id="{976C1F7A-E636-B87D-52FD-AEB37F9F32B9}"/>
                </a:ext>
              </a:extLst>
            </p:cNvPr>
            <p:cNvSpPr/>
            <p:nvPr/>
          </p:nvSpPr>
          <p:spPr>
            <a:xfrm>
              <a:off x="1848171" y="1554532"/>
              <a:ext cx="418277" cy="547943"/>
            </a:xfrm>
            <a:prstGeom prst="wedgeRectCallout">
              <a:avLst>
                <a:gd name="adj1" fmla="val -90896"/>
                <a:gd name="adj2" fmla="val -2983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ore-KR" sz="800" dirty="0"/>
                <a:t> 500</a:t>
              </a:r>
              <a:r>
                <a:rPr kumimoji="1" lang="en-US" altLang="ko-KR" sz="800" dirty="0"/>
                <a:t>’</a:t>
              </a:r>
              <a:r>
                <a:rPr kumimoji="1" lang="ko-KR" altLang="en-US" sz="800" dirty="0"/>
                <a:t>전</a:t>
              </a:r>
              <a:endParaRPr kumimoji="1" lang="en-US" altLang="ko-KR" sz="800" dirty="0"/>
            </a:p>
            <a:p>
              <a:r>
                <a:rPr kumimoji="1" lang="en-US" altLang="ko-Kore-KR" sz="800" dirty="0"/>
                <a:t> A/P Off  </a:t>
              </a:r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FD Off - </a:t>
              </a:r>
              <a:r>
                <a:rPr kumimoji="1" lang="ko-KR" altLang="en-US" sz="800" dirty="0"/>
                <a:t> </a:t>
              </a:r>
              <a:endParaRPr kumimoji="1" lang="en-US" altLang="ko-KR" sz="800" dirty="0"/>
            </a:p>
            <a:p>
              <a:r>
                <a:rPr kumimoji="1" lang="ko-KR" altLang="en-US" sz="800" dirty="0"/>
                <a:t> </a:t>
              </a:r>
              <a:r>
                <a:rPr kumimoji="1" lang="en-US" altLang="ko-Kore-KR" sz="800" dirty="0"/>
                <a:t>On</a:t>
              </a:r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3FA0277A-46F3-9B10-43A1-F9FC3A7CADA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294" y="3938785"/>
              <a:ext cx="324227" cy="49428"/>
            </a:xfrm>
            <a:prstGeom prst="curvedConnector3">
              <a:avLst>
                <a:gd name="adj1" fmla="val 44506"/>
              </a:avLst>
            </a:prstGeom>
            <a:ln w="28575">
              <a:solidFill>
                <a:srgbClr val="AA47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71126C5-59CC-397F-EC12-9B8D9800A33B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898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6"/>
          <p:cNvGraphicFramePr/>
          <p:nvPr/>
        </p:nvGraphicFramePr>
        <p:xfrm>
          <a:off x="388143" y="11369"/>
          <a:ext cx="1552575" cy="51932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GS KTS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KM</a:t>
                      </a:r>
                      <a:endParaRPr sz="800"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MILES</a:t>
                      </a:r>
                      <a:endParaRPr sz="800"/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650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1150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710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730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690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</a:t>
                      </a:r>
                      <a:endParaRPr/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1220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1240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1280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1300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760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780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800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72000" marR="72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02B414-F437-EC29-A025-C000B0E23D64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2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195059561"/>
              </p:ext>
            </p:extLst>
          </p:nvPr>
        </p:nvGraphicFramePr>
        <p:xfrm>
          <a:off x="0" y="1059290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770973189"/>
              </p:ext>
            </p:extLst>
          </p:nvPr>
        </p:nvGraphicFramePr>
        <p:xfrm>
          <a:off x="4472" y="3976365"/>
          <a:ext cx="23107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CJU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 dirty="0">
                          <a:solidFill>
                            <a:srgbClr val="FFC000"/>
                          </a:solidFill>
                        </a:rPr>
                        <a:t>AFT Merge PT(220kts) DCT IAF(210kts), FAF (160kts)</a:t>
                      </a:r>
                      <a:endParaRPr sz="7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xP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YUMIN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ILS Z 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DUKAL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DOTOL/-10 160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1305194788"/>
              </p:ext>
            </p:extLst>
          </p:nvPr>
        </p:nvGraphicFramePr>
        <p:xfrm>
          <a:off x="-2501" y="16503"/>
          <a:ext cx="2328850" cy="56398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90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u="none" strike="noStrike" cap="none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u="none" strike="noStrike" cap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80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CJU 129.4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10782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95358-67C5-B17F-BCD1-397471B84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3" name="그림 2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0A4BE269-C442-8267-320E-C71929B74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253277"/>
            <a:ext cx="733145" cy="73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3771C-A484-B3B3-0104-3947A3865324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95470389"/>
              </p:ext>
            </p:extLst>
          </p:nvPr>
        </p:nvGraphicFramePr>
        <p:xfrm>
          <a:off x="0" y="1070883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CJU : SID (NADP 1)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07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066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25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246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07 : NONE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25 : YDM246/3, R290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304168252"/>
              </p:ext>
            </p:extLst>
          </p:nvPr>
        </p:nvGraphicFramePr>
        <p:xfrm>
          <a:off x="4999" y="3494395"/>
          <a:ext cx="23308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/>
                        <a:t>OLMEN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/>
                        <a:t>OLMEN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00584867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7363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617401"/>
            <a:ext cx="1166932" cy="8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AA03F3-9C76-BDAE-2BA4-2B888A843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C51EF-5E3E-676B-B9A0-C6A5F8FD5CEF}"/>
              </a:ext>
            </a:extLst>
          </p:cNvPr>
          <p:cNvSpPr txBox="1"/>
          <p:nvPr/>
        </p:nvSpPr>
        <p:spPr>
          <a:xfrm>
            <a:off x="1268244" y="318478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1D9EE3FE-3D0C-40C8-D531-747FC2E1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53277"/>
            <a:ext cx="602791" cy="601513"/>
          </a:xfrm>
          <a:prstGeom prst="rect">
            <a:avLst/>
          </a:prstGeom>
        </p:spPr>
      </p:pic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1447223175"/>
              </p:ext>
            </p:extLst>
          </p:nvPr>
        </p:nvGraphicFramePr>
        <p:xfrm>
          <a:off x="0" y="1049052"/>
          <a:ext cx="2335800" cy="2231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8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xT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324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xQ)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324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xU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144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(OSPOT xZ)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144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P73 /2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0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075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5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APRON(130.875) -&gt; GND(121.9) -&gt; TWR (All by ATC)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7" name="Google Shape;137;p4"/>
          <p:cNvGraphicFramePr/>
          <p:nvPr>
            <p:extLst>
              <p:ext uri="{D42A27DB-BD31-4B8C-83A1-F6EECF244321}">
                <p14:modId xmlns:p14="http://schemas.microsoft.com/office/powerpoint/2010/main" val="2375529704"/>
              </p:ext>
            </p:extLst>
          </p:nvPr>
        </p:nvGraphicFramePr>
        <p:xfrm>
          <a:off x="-3340" y="3798485"/>
          <a:ext cx="23288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8" name="Google Shape;138;p4"/>
          <p:cNvGraphicFramePr/>
          <p:nvPr>
            <p:extLst>
              <p:ext uri="{D42A27DB-BD31-4B8C-83A1-F6EECF244321}">
                <p14:modId xmlns:p14="http://schemas.microsoft.com/office/powerpoint/2010/main" val="417267895"/>
              </p:ext>
            </p:extLst>
          </p:nvPr>
        </p:nvGraphicFramePr>
        <p:xfrm>
          <a:off x="-2501" y="16504"/>
          <a:ext cx="2328850" cy="5861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4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 </a:t>
            </a:r>
            <a:endParaRPr sz="1800" b="1" dirty="0">
              <a:solidFill>
                <a:srgbClr val="C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F371A0-F72D-9E9E-6B0B-BD68FCA2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200D8-914C-01D7-557E-F73D37FB7632}"/>
              </a:ext>
            </a:extLst>
          </p:cNvPr>
          <p:cNvSpPr txBox="1"/>
          <p:nvPr/>
        </p:nvSpPr>
        <p:spPr>
          <a:xfrm>
            <a:off x="1268244" y="3491513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5"/>
          <p:cNvGraphicFramePr/>
          <p:nvPr>
            <p:extLst>
              <p:ext uri="{D42A27DB-BD31-4B8C-83A1-F6EECF244321}">
                <p14:modId xmlns:p14="http://schemas.microsoft.com/office/powerpoint/2010/main" val="124299396"/>
              </p:ext>
            </p:extLst>
          </p:nvPr>
        </p:nvGraphicFramePr>
        <p:xfrm>
          <a:off x="0" y="106354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5"/>
          <p:cNvGraphicFramePr/>
          <p:nvPr>
            <p:extLst>
              <p:ext uri="{D42A27DB-BD31-4B8C-83A1-F6EECF244321}">
                <p14:modId xmlns:p14="http://schemas.microsoft.com/office/powerpoint/2010/main" val="3948340049"/>
              </p:ext>
            </p:extLst>
          </p:nvPr>
        </p:nvGraphicFramePr>
        <p:xfrm>
          <a:off x="-2501" y="3490966"/>
          <a:ext cx="233830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5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32L/R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GUKDO xT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BUMSI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14R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GUKDO </a:t>
                      </a:r>
                      <a:r>
                        <a:rPr lang="en-US" sz="800" b="1" dirty="0" err="1"/>
                        <a:t>xU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DOKDO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160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57" name="Google Shape;157;p5"/>
          <p:cNvGraphicFramePr/>
          <p:nvPr>
            <p:extLst>
              <p:ext uri="{D42A27DB-BD31-4B8C-83A1-F6EECF244321}">
                <p14:modId xmlns:p14="http://schemas.microsoft.com/office/powerpoint/2010/main" val="210810163"/>
              </p:ext>
            </p:extLst>
          </p:nvPr>
        </p:nvGraphicFramePr>
        <p:xfrm>
          <a:off x="-2501" y="16504"/>
          <a:ext cx="2328850" cy="56824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8" name="Google Shape;158;p5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67" name="Google Shape;167;p5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23283"/>
            <a:ext cx="1056807" cy="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5C3732C-B99F-06C8-0284-40550C1D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FD9A-3DE5-9849-C4DF-4F8F47DFC0AA}"/>
              </a:ext>
            </a:extLst>
          </p:cNvPr>
          <p:cNvSpPr txBox="1"/>
          <p:nvPr/>
        </p:nvSpPr>
        <p:spPr>
          <a:xfrm>
            <a:off x="1268244" y="3167422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6"/>
          <p:cNvGraphicFramePr/>
          <p:nvPr>
            <p:extLst>
              <p:ext uri="{D42A27DB-BD31-4B8C-83A1-F6EECF244321}">
                <p14:modId xmlns:p14="http://schemas.microsoft.com/office/powerpoint/2010/main" val="120629940"/>
              </p:ext>
            </p:extLst>
          </p:nvPr>
        </p:nvGraphicFramePr>
        <p:xfrm>
          <a:off x="0" y="631358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2989320036"/>
              </p:ext>
            </p:extLst>
          </p:nvPr>
        </p:nvGraphicFramePr>
        <p:xfrm>
          <a:off x="-1804" y="3294668"/>
          <a:ext cx="2326195" cy="22371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6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KWJ : NO STAR (TL 140확인)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–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b="0" dirty="0"/>
                        <a:t>STAR RNP app Only!!</a:t>
                      </a:r>
                      <a:endParaRPr sz="800" b="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04R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KOTTY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SAMUL/-15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CI04R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LOC 22L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D058Q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No PAR</a:t>
                      </a:r>
                      <a:r>
                        <a:rPr kumimoji="0" lang="ko-KR" alt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3.3도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22L</a:t>
                      </a:r>
                      <a:r>
                        <a:rPr lang="en-US" altLang="ko-KR" sz="800" b="1" dirty="0"/>
                        <a:t>/</a:t>
                      </a:r>
                      <a:r>
                        <a:rPr lang="en-US" sz="800" b="1" dirty="0"/>
                        <a:t>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SAMUL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D058Q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Offset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3.29도 </a:t>
                      </a:r>
                      <a:r>
                        <a:rPr lang="ko-KR" alt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04R(46’)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22L(48’)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04L(46’)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9301’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22R(48’)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04R : SAMUL(CLR Limit)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of RWY Vacating 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 22L, VOR 22L/R </a:t>
                      </a:r>
                      <a:r>
                        <a:rPr lang="en-US" sz="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LOC/VOR LNAV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지시고도 유지후 </a:t>
                      </a:r>
                      <a:r>
                        <a:rPr 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Establish </a:t>
                      </a:r>
                      <a:r>
                        <a:rPr lang="ko-KR" altLang="en-US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이후 강하</a:t>
                      </a:r>
                      <a:r>
                        <a:rPr lang="en-US" altLang="ko-KR" sz="7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(TERR!!)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 04L/R, 22R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가능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강하각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(6NM, 3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800" b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15 kts (Max 30kts by ATC)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6" name="Google Shape;176;p6"/>
          <p:cNvGraphicFramePr/>
          <p:nvPr>
            <p:extLst>
              <p:ext uri="{D42A27DB-BD31-4B8C-83A1-F6EECF244321}">
                <p14:modId xmlns:p14="http://schemas.microsoft.com/office/powerpoint/2010/main" val="357371806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KWJ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7" name="Google Shape;177;p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784" y="2135843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9C90C-95A8-11D3-E92B-972143670888}"/>
              </a:ext>
            </a:extLst>
          </p:cNvPr>
          <p:cNvSpPr txBox="1"/>
          <p:nvPr/>
        </p:nvSpPr>
        <p:spPr>
          <a:xfrm>
            <a:off x="1268244" y="29590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7"/>
          <p:cNvGraphicFramePr/>
          <p:nvPr>
            <p:extLst>
              <p:ext uri="{D42A27DB-BD31-4B8C-83A1-F6EECF244321}">
                <p14:modId xmlns:p14="http://schemas.microsoft.com/office/powerpoint/2010/main" val="736187276"/>
              </p:ext>
            </p:extLst>
          </p:nvPr>
        </p:nvGraphicFramePr>
        <p:xfrm>
          <a:off x="0" y="640885"/>
          <a:ext cx="233582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7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KWA 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8000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3)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038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038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(GWJ 4)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218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KWA 114.4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 111.1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22L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04 : KWA /4.5, R225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22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04L(46’)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22R(48’)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04R(46’)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9301’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22L(48’)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SPD MAX 15kts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MAX 30kts by 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5" name="Google Shape;185;p7"/>
          <p:cNvGraphicFramePr/>
          <p:nvPr>
            <p:extLst>
              <p:ext uri="{D42A27DB-BD31-4B8C-83A1-F6EECF244321}">
                <p14:modId xmlns:p14="http://schemas.microsoft.com/office/powerpoint/2010/main" val="2596491802"/>
              </p:ext>
            </p:extLst>
          </p:nvPr>
        </p:nvGraphicFramePr>
        <p:xfrm>
          <a:off x="4472" y="3968616"/>
          <a:ext cx="2331327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</a:t>
                      </a: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6" name="Google Shape;186;p7"/>
          <p:cNvGraphicFramePr/>
          <p:nvPr>
            <p:extLst>
              <p:ext uri="{D42A27DB-BD31-4B8C-83A1-F6EECF244321}">
                <p14:modId xmlns:p14="http://schemas.microsoft.com/office/powerpoint/2010/main" val="340456399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RKJJ(KWJ) 48ft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KWJ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" name="Google Shape;187;p7"/>
          <p:cNvSpPr/>
          <p:nvPr/>
        </p:nvSpPr>
        <p:spPr>
          <a:xfrm>
            <a:off x="1056807" y="157250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" y="2649445"/>
            <a:ext cx="1163643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2A4B3-7311-E70E-8F1E-6AA2A950A9A9}"/>
              </a:ext>
            </a:extLst>
          </p:cNvPr>
          <p:cNvSpPr txBox="1"/>
          <p:nvPr/>
        </p:nvSpPr>
        <p:spPr>
          <a:xfrm>
            <a:off x="1268244" y="3595684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677818939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10000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5" name="Google Shape;195;p8"/>
          <p:cNvGraphicFramePr/>
          <p:nvPr>
            <p:extLst>
              <p:ext uri="{D42A27DB-BD31-4B8C-83A1-F6EECF244321}">
                <p14:modId xmlns:p14="http://schemas.microsoft.com/office/powerpoint/2010/main" val="3138986866"/>
              </p:ext>
            </p:extLst>
          </p:nvPr>
        </p:nvGraphicFramePr>
        <p:xfrm>
          <a:off x="-2501" y="3018238"/>
          <a:ext cx="2349350" cy="2515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CJJ : NO STAR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After OSPOT H/D060 – RDR Vector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C000"/>
                          </a:solidFill>
                        </a:rPr>
                        <a:t>Req ILS Z 24R via HYEIN</a:t>
                      </a:r>
                      <a:endParaRPr sz="7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(JIKJI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TU761 / BAKJO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(STAR 안줌)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 STAR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(MATIZ x)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OSPOT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(HYEIN tx)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HYEIN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(STAR 안줌)</a:t>
                      </a:r>
                      <a:endParaRPr sz="458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: B3 (6443’), A3 (8786’)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 : C3 (6230’), D3 (8825’)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fluc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 - A/P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Dis’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Back to Normal – A/P Reengage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 full length Landing (Vacate End of RWY)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BACK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지나 </a:t>
                      </a:r>
                      <a:r>
                        <a:rPr lang="en-US" altLang="ko-KR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Line </a:t>
                      </a:r>
                      <a:r>
                        <a:rPr lang="ko-KR" alt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있음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GND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13916354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CJJ 129.05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DCFA2-A5FB-A979-2969-6AF8C88B2C70}"/>
              </a:ext>
            </a:extLst>
          </p:cNvPr>
          <p:cNvSpPr txBox="1"/>
          <p:nvPr/>
        </p:nvSpPr>
        <p:spPr>
          <a:xfrm>
            <a:off x="1268244" y="270443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9"/>
          <p:cNvGraphicFramePr/>
          <p:nvPr>
            <p:extLst>
              <p:ext uri="{D42A27DB-BD31-4B8C-83A1-F6EECF244321}">
                <p14:modId xmlns:p14="http://schemas.microsoft.com/office/powerpoint/2010/main" val="2247465446"/>
              </p:ext>
            </p:extLst>
          </p:nvPr>
        </p:nvGraphicFramePr>
        <p:xfrm>
          <a:off x="0" y="640885"/>
          <a:ext cx="2330975" cy="1886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CJJ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240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>
                          <a:solidFill>
                            <a:srgbClr val="C00000"/>
                          </a:solidFill>
                        </a:rPr>
                        <a:t>240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(06L : BUKIL 1, 2 RNAV)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(24R : OLREG 1, UPTIL 1)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CHO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24R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06L/R : CHO /1.7, R235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24L/R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06L(166’)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24R(182’)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06R(173’)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24L(191’)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Upslope from Apron to RWY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Entering TWY A3, B3, B4, C3, D3 change TWR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6" name="Google Shape;206;p9"/>
          <p:cNvGraphicFramePr/>
          <p:nvPr>
            <p:extLst>
              <p:ext uri="{D42A27DB-BD31-4B8C-83A1-F6EECF244321}">
                <p14:modId xmlns:p14="http://schemas.microsoft.com/office/powerpoint/2010/main" val="1722761944"/>
              </p:ext>
            </p:extLst>
          </p:nvPr>
        </p:nvGraphicFramePr>
        <p:xfrm>
          <a:off x="-5475" y="16504"/>
          <a:ext cx="2331824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RKTU(CJJ) 192ft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CJJ 129.05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DCL, ATIS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9" y="2533149"/>
            <a:ext cx="1357321" cy="5975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84479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xP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 xT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DOTOL/-10  160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7E7042-90F9-8233-76D0-9CC332B16296}"/>
              </a:ext>
            </a:extLst>
          </p:cNvPr>
          <p:cNvSpPr txBox="1"/>
          <p:nvPr/>
        </p:nvSpPr>
        <p:spPr>
          <a:xfrm>
            <a:off x="1268244" y="3589897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10"/>
          <p:cNvGraphicFramePr/>
          <p:nvPr>
            <p:extLst>
              <p:ext uri="{D42A27DB-BD31-4B8C-83A1-F6EECF244321}">
                <p14:modId xmlns:p14="http://schemas.microsoft.com/office/powerpoint/2010/main" val="3372224988"/>
              </p:ext>
            </p:extLst>
          </p:nvPr>
        </p:nvGraphicFramePr>
        <p:xfrm>
          <a:off x="0" y="646856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AKPON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xW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25(77’)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5" name="Google Shape;215;p10"/>
          <p:cNvGraphicFramePr/>
          <p:nvPr>
            <p:extLst>
              <p:ext uri="{D42A27DB-BD31-4B8C-83A1-F6EECF244321}">
                <p14:modId xmlns:p14="http://schemas.microsoft.com/office/powerpoint/2010/main" val="2637839593"/>
              </p:ext>
            </p:extLst>
          </p:nvPr>
        </p:nvGraphicFramePr>
        <p:xfrm>
          <a:off x="-2501" y="3803982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6" name="Google Shape;216;p10"/>
          <p:cNvGraphicFramePr/>
          <p:nvPr>
            <p:extLst>
              <p:ext uri="{D42A27DB-BD31-4B8C-83A1-F6EECF244321}">
                <p14:modId xmlns:p14="http://schemas.microsoft.com/office/powerpoint/2010/main" val="324343668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7" name="Google Shape;217;p10"/>
          <p:cNvSpPr/>
          <p:nvPr/>
        </p:nvSpPr>
        <p:spPr>
          <a:xfrm>
            <a:off x="1056807" y="17701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9439"/>
            <a:ext cx="1511236" cy="8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E25A77-AD87-2891-BBA1-3541FE0A27F8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1750736212"/>
              </p:ext>
            </p:extLst>
          </p:nvPr>
        </p:nvGraphicFramePr>
        <p:xfrm>
          <a:off x="98101" y="132865"/>
          <a:ext cx="2132650" cy="351932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6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Domestic</a:t>
                      </a:r>
                      <a:endParaRPr sz="28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CJU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KWJ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CJJ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TAE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PUS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TAE</a:t>
                      </a:r>
                      <a:endParaRPr lang="en-US" altLang="ko-Kore-KR" sz="2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344358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>
            <p:extLst>
              <p:ext uri="{D42A27DB-BD31-4B8C-83A1-F6EECF244321}">
                <p14:modId xmlns:p14="http://schemas.microsoft.com/office/powerpoint/2010/main" val="3099304272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6FA5EE-DE6A-B27F-96EF-30D8A6622BEF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7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11"/>
          <p:cNvGraphicFramePr/>
          <p:nvPr>
            <p:extLst>
              <p:ext uri="{D42A27DB-BD31-4B8C-83A1-F6EECF244321}">
                <p14:modId xmlns:p14="http://schemas.microsoft.com/office/powerpoint/2010/main" val="356419295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5" name="Google Shape;225;p11"/>
          <p:cNvGraphicFramePr/>
          <p:nvPr>
            <p:extLst>
              <p:ext uri="{D42A27DB-BD31-4B8C-83A1-F6EECF244321}">
                <p14:modId xmlns:p14="http://schemas.microsoft.com/office/powerpoint/2010/main" val="753042254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 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" name="Google Shape;226;p11"/>
          <p:cNvSpPr/>
          <p:nvPr/>
        </p:nvSpPr>
        <p:spPr>
          <a:xfrm>
            <a:off x="1056807" y="15724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1"/>
          <p:cNvGraphicFramePr/>
          <p:nvPr>
            <p:extLst>
              <p:ext uri="{D42A27DB-BD31-4B8C-83A1-F6EECF244321}">
                <p14:modId xmlns:p14="http://schemas.microsoft.com/office/powerpoint/2010/main" val="459049687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8" name="Google Shape;22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54649"/>
            <a:ext cx="1619573" cy="7628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42074-6A94-228D-FDEE-D2295CA726A3}"/>
              </a:ext>
            </a:extLst>
          </p:cNvPr>
          <p:cNvSpPr txBox="1"/>
          <p:nvPr/>
        </p:nvSpPr>
        <p:spPr>
          <a:xfrm>
            <a:off x="1268244" y="354938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12"/>
          <p:cNvGraphicFramePr/>
          <p:nvPr>
            <p:extLst>
              <p:ext uri="{D42A27DB-BD31-4B8C-83A1-F6EECF244321}">
                <p14:modId xmlns:p14="http://schemas.microsoft.com/office/powerpoint/2010/main" val="3736994476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CJU : SID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xE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AKPON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5" name="Google Shape;235;p12"/>
          <p:cNvGraphicFramePr/>
          <p:nvPr>
            <p:extLst>
              <p:ext uri="{D42A27DB-BD31-4B8C-83A1-F6EECF244321}">
                <p14:modId xmlns:p14="http://schemas.microsoft.com/office/powerpoint/2010/main" val="484028238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-10분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1056807" y="112764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340" y="2159090"/>
            <a:ext cx="1511235" cy="8282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37;p4">
            <a:extLst>
              <a:ext uri="{FF2B5EF4-FFF2-40B4-BE49-F238E27FC236}">
                <a16:creationId xmlns:a16="http://schemas.microsoft.com/office/drawing/2014/main" id="{C219BCFB-D529-B116-FE7F-CEFD0CAC2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162189"/>
              </p:ext>
            </p:extLst>
          </p:nvPr>
        </p:nvGraphicFramePr>
        <p:xfrm>
          <a:off x="-3340" y="3767489"/>
          <a:ext cx="233914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GAYHA x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ANROD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282C91-A9AE-BCC9-5FEC-78765E574F0D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13"/>
          <p:cNvGraphicFramePr/>
          <p:nvPr>
            <p:extLst>
              <p:ext uri="{D42A27DB-BD31-4B8C-83A1-F6EECF244321}">
                <p14:modId xmlns:p14="http://schemas.microsoft.com/office/powerpoint/2010/main" val="2774644071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" name="Google Shape;245;p13"/>
          <p:cNvSpPr/>
          <p:nvPr/>
        </p:nvSpPr>
        <p:spPr>
          <a:xfrm>
            <a:off x="1056807" y="15724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3"/>
          <p:cNvGraphicFramePr/>
          <p:nvPr>
            <p:extLst>
              <p:ext uri="{D42A27DB-BD31-4B8C-83A1-F6EECF244321}">
                <p14:modId xmlns:p14="http://schemas.microsoft.com/office/powerpoint/2010/main" val="2129385174"/>
              </p:ext>
            </p:extLst>
          </p:nvPr>
        </p:nvGraphicFramePr>
        <p:xfrm>
          <a:off x="0" y="685853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TOPAX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280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27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BULIM x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ENGOT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tx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2" y="2456585"/>
            <a:ext cx="1559909" cy="651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7;p11">
            <a:extLst>
              <a:ext uri="{FF2B5EF4-FFF2-40B4-BE49-F238E27FC236}">
                <a16:creationId xmlns:a16="http://schemas.microsoft.com/office/drawing/2014/main" id="{04159ABD-A06E-9C8C-66B0-59FD5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13000"/>
              </p:ext>
            </p:extLst>
          </p:nvPr>
        </p:nvGraphicFramePr>
        <p:xfrm>
          <a:off x="4472" y="3922122"/>
          <a:ext cx="2326800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0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00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kumimoji="0" lang="en-US" altLang="ko-Kore-KR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xP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UPGOS xT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DUKAL</a:t>
                      </a:r>
                      <a:endParaRPr sz="458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121.675, STOP X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894E67-D6BE-5F51-CDC7-89AD8D49986E}"/>
              </a:ext>
            </a:extLst>
          </p:cNvPr>
          <p:cNvSpPr txBox="1"/>
          <p:nvPr/>
        </p:nvSpPr>
        <p:spPr>
          <a:xfrm>
            <a:off x="1268244" y="3485725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/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/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6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/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/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9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63464616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4279" y="98681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375682779"/>
              </p:ext>
            </p:extLst>
          </p:nvPr>
        </p:nvGraphicFramePr>
        <p:xfrm>
          <a:off x="0" y="603259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15;p10">
            <a:extLst>
              <a:ext uri="{FF2B5EF4-FFF2-40B4-BE49-F238E27FC236}">
                <a16:creationId xmlns:a16="http://schemas.microsoft.com/office/drawing/2014/main" id="{46F2EAE1-83BB-44D8-D0AD-C94497717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6846"/>
              </p:ext>
            </p:extLst>
          </p:nvPr>
        </p:nvGraphicFramePr>
        <p:xfrm>
          <a:off x="-2501" y="3819930"/>
          <a:ext cx="2335800" cy="1692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TAE : NO STAR (TL </a:t>
                      </a:r>
                      <a:r>
                        <a:rPr lang="en-US" altLang="ko-KR" sz="800" dirty="0"/>
                        <a:t>140</a:t>
                      </a:r>
                      <a:r>
                        <a:rPr lang="ko-KR" altLang="en-US" sz="800" dirty="0"/>
                        <a:t> 확인</a:t>
                      </a:r>
                      <a:r>
                        <a:rPr lang="en-US" altLang="ko-KR" sz="800" dirty="0"/>
                        <a:t>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31L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TGU/-10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CF31L222/7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CF31L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13R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TGU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YAWAN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31L(118’)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13R(111’)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13L(112’)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: D1(8848’), 13R : A1(8772’)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7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 ILS 3.3도 PAPI 3.3도 (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산악지형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주의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38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17"/>
          <p:cNvGraphicFramePr/>
          <p:nvPr/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15072075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RKTN(TAE)120ft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TAE 129.2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NO DCL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224;p11">
            <a:extLst>
              <a:ext uri="{FF2B5EF4-FFF2-40B4-BE49-F238E27FC236}">
                <a16:creationId xmlns:a16="http://schemas.microsoft.com/office/drawing/2014/main" id="{C1B1F82E-30BE-00FB-5A4B-DD1993935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36502"/>
              </p:ext>
            </p:extLst>
          </p:nvPr>
        </p:nvGraphicFramePr>
        <p:xfrm>
          <a:off x="0" y="640885"/>
          <a:ext cx="2330975" cy="1814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1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TAE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312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312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DAEGU xD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132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132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8000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DOC 116.5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TGU 112.2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13R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31 : DOC 245/11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DOC R245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13 : TGU076/17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TGU R076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31L(118’)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9039’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13R(112’)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sz="8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31R(120’)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8999’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13L(112’)</a:t>
                      </a:r>
                      <a:endParaRPr sz="800" b="1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TAXI MAX 20kts (do not req)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최소</a:t>
                      </a: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2000ft </a:t>
                      </a:r>
                      <a:r>
                        <a:rPr lang="en-US" sz="800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간격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228;p11">
            <a:extLst>
              <a:ext uri="{FF2B5EF4-FFF2-40B4-BE49-F238E27FC236}">
                <a16:creationId xmlns:a16="http://schemas.microsoft.com/office/drawing/2014/main" id="{B662BD49-2593-FB88-2E41-E4E267C1E7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2454649"/>
            <a:ext cx="1451344" cy="66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15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14"/>
          <p:cNvGraphicFramePr/>
          <p:nvPr>
            <p:extLst>
              <p:ext uri="{D42A27DB-BD31-4B8C-83A1-F6EECF244321}">
                <p14:modId xmlns:p14="http://schemas.microsoft.com/office/powerpoint/2010/main" val="273620273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Google Shape;255;p14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14"/>
          <p:cNvGraphicFramePr/>
          <p:nvPr>
            <p:extLst>
              <p:ext uri="{D42A27DB-BD31-4B8C-83A1-F6EECF244321}">
                <p14:modId xmlns:p14="http://schemas.microsoft.com/office/powerpoint/2010/main" val="3945761188"/>
              </p:ext>
            </p:extLst>
          </p:nvPr>
        </p:nvGraphicFramePr>
        <p:xfrm>
          <a:off x="0" y="647108"/>
          <a:ext cx="233092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BULIM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PSN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" y="2389151"/>
            <a:ext cx="721464" cy="3759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14"/>
          <p:cNvGraphicFramePr/>
          <p:nvPr>
            <p:extLst>
              <p:ext uri="{D42A27DB-BD31-4B8C-83A1-F6EECF244321}">
                <p14:modId xmlns:p14="http://schemas.microsoft.com/office/powerpoint/2010/main" val="1326104498"/>
              </p:ext>
            </p:extLst>
          </p:nvPr>
        </p:nvGraphicFramePr>
        <p:xfrm>
          <a:off x="1596" y="3233287"/>
          <a:ext cx="2331400" cy="2302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HAKKA 330,YAGAN 240,LIVET 210,SWAMP 150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Prepare Holding or RWY CHG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5CAFDF-EB15-3BCF-2BC1-76BA885F8145}"/>
              </a:ext>
            </a:extLst>
          </p:cNvPr>
          <p:cNvSpPr txBox="1"/>
          <p:nvPr/>
        </p:nvSpPr>
        <p:spPr>
          <a:xfrm>
            <a:off x="-20938" y="2779805"/>
            <a:ext cx="2335896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 – TKO 133.8 – 133.02 – 132.45 -124.1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128.2 – TKO APP 124.4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F0BE78-AC62-0208-51DB-6BBDC68084AA}"/>
              </a:ext>
            </a:extLst>
          </p:cNvPr>
          <p:cNvSpPr/>
          <p:nvPr/>
        </p:nvSpPr>
        <p:spPr>
          <a:xfrm>
            <a:off x="1622852" y="261581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5"/>
          <p:cNvGraphicFramePr/>
          <p:nvPr>
            <p:extLst>
              <p:ext uri="{D42A27DB-BD31-4B8C-83A1-F6EECF244321}">
                <p14:modId xmlns:p14="http://schemas.microsoft.com/office/powerpoint/2010/main" val="332034159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65" name="Google Shape;265;p15"/>
          <p:cNvGraphicFramePr/>
          <p:nvPr>
            <p:extLst>
              <p:ext uri="{D42A27DB-BD31-4B8C-83A1-F6EECF244321}">
                <p14:modId xmlns:p14="http://schemas.microsoft.com/office/powerpoint/2010/main" val="118653534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" name="Google Shape;266;p15"/>
          <p:cNvSpPr/>
          <p:nvPr/>
        </p:nvSpPr>
        <p:spPr>
          <a:xfrm>
            <a:off x="1056807" y="152308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7" name="Google Shape;267;p15"/>
          <p:cNvGraphicFramePr/>
          <p:nvPr>
            <p:extLst>
              <p:ext uri="{D42A27DB-BD31-4B8C-83A1-F6EECF244321}">
                <p14:modId xmlns:p14="http://schemas.microsoft.com/office/powerpoint/2010/main" val="1148888527"/>
              </p:ext>
            </p:extLst>
          </p:nvPr>
        </p:nvGraphicFramePr>
        <p:xfrm>
          <a:off x="-3340" y="3734979"/>
          <a:ext cx="2336291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3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PEDLO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KALEK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PSN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only.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818B51-4E75-DB6C-7F4F-45C15B12E01A}"/>
              </a:ext>
            </a:extLst>
          </p:cNvPr>
          <p:cNvSpPr txBox="1"/>
          <p:nvPr/>
        </p:nvSpPr>
        <p:spPr>
          <a:xfrm>
            <a:off x="-20938" y="2576930"/>
            <a:ext cx="178766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8FA516-9ABD-A7A7-C8F3-C5DE641A4AF4}"/>
              </a:ext>
            </a:extLst>
          </p:cNvPr>
          <p:cNvSpPr/>
          <p:nvPr/>
        </p:nvSpPr>
        <p:spPr>
          <a:xfrm>
            <a:off x="1622852" y="309037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1356536962"/>
              </p:ext>
            </p:extLst>
          </p:nvPr>
        </p:nvGraphicFramePr>
        <p:xfrm>
          <a:off x="4410" y="3733731"/>
          <a:ext cx="2328514" cy="1765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83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(Tail Wind 36R 136000lbs F40)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KEVOX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9DME LG, 8DME FLAP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VOR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GAYHA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MASTA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rgbClr val="C00000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 Circling Click!!</a:t>
                      </a:r>
                      <a:endParaRPr lang="en-US" altLang="ko-Kore-KR"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36 : IKMA/IKHE /9, /8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36L :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C4 (6299’),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C2(7795’) / 36R : E3(5866’), E2(7339’)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18R : C6(5770’), C7 (6824’) / 18L : E4(5882’), E5(8792’)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C3,C4 </a:t>
                      </a:r>
                      <a:r>
                        <a:rPr lang="en-US" sz="800" dirty="0"/>
                        <a:t>by ATC only, Max Taxi SPD 20KTS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C2 HOLD SHORT </a:t>
                      </a:r>
                      <a:r>
                        <a:rPr lang="en-US" sz="800" dirty="0" err="1"/>
                        <a:t>가까움</a:t>
                      </a:r>
                      <a:r>
                        <a:rPr lang="en-US" sz="800" dirty="0"/>
                        <a:t>(Vacate </a:t>
                      </a:r>
                      <a:r>
                        <a:rPr lang="en-US" sz="800" dirty="0" err="1"/>
                        <a:t>TaxiSPD</a:t>
                      </a:r>
                      <a:r>
                        <a:rPr lang="en-US" sz="800" dirty="0"/>
                        <a:t>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20289730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</a:t>
                      </a:r>
                      <a:r>
                        <a:rPr lang="en-US" sz="900" dirty="0" err="1"/>
                        <a:t>Gimhae</a:t>
                      </a:r>
                      <a:r>
                        <a:rPr lang="en-US" sz="900" dirty="0"/>
                        <a:t> 129.2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3473D7-4ABE-6F46-8862-25F187311782}"/>
              </a:ext>
            </a:extLst>
          </p:cNvPr>
          <p:cNvSpPr txBox="1"/>
          <p:nvPr/>
        </p:nvSpPr>
        <p:spPr>
          <a:xfrm>
            <a:off x="1268244" y="3416278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1925511539"/>
              </p:ext>
            </p:extLst>
          </p:nvPr>
        </p:nvGraphicFramePr>
        <p:xfrm>
          <a:off x="0" y="-1"/>
          <a:ext cx="2328875" cy="376285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8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9330995"/>
              </p:ext>
            </p:extLst>
          </p:nvPr>
        </p:nvGraphicFramePr>
        <p:xfrm>
          <a:off x="109959" y="3762857"/>
          <a:ext cx="2112380" cy="150998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386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/>
                        <a:t>Domestic</a:t>
                      </a:r>
                      <a:endParaRPr sz="1400" b="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239078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/>
                        <a:t>GMP</a:t>
                      </a:r>
                      <a:endParaRPr sz="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/>
                        <a:t>서울</a:t>
                      </a:r>
                      <a:r>
                        <a:rPr lang="en-US" sz="900" b="0" dirty="0"/>
                        <a:t>/</a:t>
                      </a:r>
                      <a:r>
                        <a:rPr lang="en-US" sz="900" b="0" dirty="0" err="1"/>
                        <a:t>김포국제</a:t>
                      </a:r>
                      <a:endParaRPr sz="1600" b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ICN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서울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인천국제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CJU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제주국제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PUS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부산</a:t>
                      </a:r>
                      <a:r>
                        <a:rPr lang="en-US" sz="900" dirty="0"/>
                        <a:t>/</a:t>
                      </a:r>
                      <a:r>
                        <a:rPr lang="en-US" sz="900" dirty="0" err="1"/>
                        <a:t>김해국제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CJJ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청주국제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KWJ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광주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TAE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 err="1"/>
                        <a:t>대구국제</a:t>
                      </a:r>
                      <a:endParaRPr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02671" y="5277971"/>
            <a:ext cx="108561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5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1903812122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SID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 (Mod NADP CLB2 1000, 14000 MAX)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SOORO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KALOD tx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342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GIMHAE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KMH 113.8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PSN 114.0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36L 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36R 109.5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36 : KMH R091, R271, R185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36L(13’) 10499’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36R(8’) 8999’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18R(13’) 8530’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18L(13’) 8999’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36 400ft Man L/H turn, Max Taxi SPD 20KTS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1095232075"/>
              </p:ext>
            </p:extLst>
          </p:nvPr>
        </p:nvGraphicFramePr>
        <p:xfrm>
          <a:off x="11589" y="3405726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883377872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RKPK(PUS)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Gimhae 129.2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54717-0CDF-0CA7-5D03-6084160528CA}"/>
              </a:ext>
            </a:extLst>
          </p:cNvPr>
          <p:cNvSpPr txBox="1"/>
          <p:nvPr/>
        </p:nvSpPr>
        <p:spPr>
          <a:xfrm>
            <a:off x="1268244" y="3051676"/>
            <a:ext cx="123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Domestic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40006007"/>
              </p:ext>
            </p:extLst>
          </p:nvPr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001563077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74756" y="3192214"/>
            <a:ext cx="251222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– FUK 124.15 -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712840-8D61-AB2A-6929-88E6EAC824AC}"/>
              </a:ext>
            </a:extLst>
          </p:cNvPr>
          <p:cNvSpPr/>
          <p:nvPr/>
        </p:nvSpPr>
        <p:spPr>
          <a:xfrm>
            <a:off x="1622852" y="337973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1048255271"/>
              </p:ext>
            </p:extLst>
          </p:nvPr>
        </p:nvGraphicFramePr>
        <p:xfrm>
          <a:off x="0" y="611908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1(via J4), 2(via J3)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65713310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KIX 130.95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2245363245"/>
              </p:ext>
            </p:extLst>
          </p:nvPr>
        </p:nvGraphicFramePr>
        <p:xfrm>
          <a:off x="-5861" y="3410462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1FD245-E43C-5EBF-6DC5-C4C9F9774FB6}"/>
              </a:ext>
            </a:extLst>
          </p:cNvPr>
          <p:cNvSpPr txBox="1"/>
          <p:nvPr/>
        </p:nvSpPr>
        <p:spPr>
          <a:xfrm>
            <a:off x="-20938" y="2486190"/>
            <a:ext cx="99418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124.15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E14337-B047-BE87-76E3-9B5D9B8E501D}"/>
              </a:ext>
            </a:extLst>
          </p:cNvPr>
          <p:cNvSpPr/>
          <p:nvPr/>
        </p:nvSpPr>
        <p:spPr>
          <a:xfrm>
            <a:off x="1622852" y="295147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0"/>
          <p:cNvGraphicFramePr/>
          <p:nvPr>
            <p:extLst>
              <p:ext uri="{D42A27DB-BD31-4B8C-83A1-F6EECF244321}">
                <p14:modId xmlns:p14="http://schemas.microsoft.com/office/powerpoint/2010/main" val="3518647282"/>
              </p:ext>
            </p:extLst>
          </p:nvPr>
        </p:nvGraphicFramePr>
        <p:xfrm>
          <a:off x="0" y="565414"/>
          <a:ext cx="2332925" cy="2496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10" name="Google Shape;310;p20"/>
          <p:cNvGraphicFramePr/>
          <p:nvPr>
            <p:extLst>
              <p:ext uri="{D42A27DB-BD31-4B8C-83A1-F6EECF244321}">
                <p14:modId xmlns:p14="http://schemas.microsoft.com/office/powerpoint/2010/main" val="2069230007"/>
              </p:ext>
            </p:extLst>
          </p:nvPr>
        </p:nvGraphicFramePr>
        <p:xfrm>
          <a:off x="1596" y="3416428"/>
          <a:ext cx="2331400" cy="2180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NRT : HAKKA 330,YAGAN 240,LIVET 210,SWAMP 150</a:t>
                      </a:r>
                      <a:endParaRPr sz="800" dirty="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ELGAR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(TYLER)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34L/R(Z)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SWAMP 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(SWAMP N)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GEMIN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(NORMA)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16L(135’)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34R(141’)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16R(130’)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34L(139’)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16L : ITM 4 / 34R : ITJ 14, 4 (DME)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>
                          <a:solidFill>
                            <a:schemeClr val="accent1"/>
                          </a:solidFill>
                        </a:rPr>
                        <a:t>16R : IKF 4 / 34L : IYQ 12, 4 (DME)</a:t>
                      </a:r>
                      <a:endParaRPr sz="800" b="0">
                        <a:solidFill>
                          <a:schemeClr val="accent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16L : B6(6433’), B7(7017’), 34R : B4(5849’), B2(6778’)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16R : A6(6076’), A7(7624’), 34L : A5(6167’), A4(7641’)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L/D DOWN before 14/12 DME, L/D FLAP 4 DME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Arrival Taxi RTE in Jeppesen (No Numbering)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1" name="Google Shape;311;p20"/>
          <p:cNvGraphicFramePr/>
          <p:nvPr>
            <p:extLst>
              <p:ext uri="{D42A27DB-BD31-4B8C-83A1-F6EECF244321}">
                <p14:modId xmlns:p14="http://schemas.microsoft.com/office/powerpoint/2010/main" val="2356614443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Tokyo 131.70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20"/>
          <p:cNvSpPr/>
          <p:nvPr/>
        </p:nvSpPr>
        <p:spPr>
          <a:xfrm>
            <a:off x="1056807" y="167137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48A56-DF69-97BA-6C0C-39EEA383FCDD}"/>
              </a:ext>
            </a:extLst>
          </p:cNvPr>
          <p:cNvSpPr txBox="1"/>
          <p:nvPr/>
        </p:nvSpPr>
        <p:spPr>
          <a:xfrm>
            <a:off x="-91698" y="3094015"/>
            <a:ext cx="2063385" cy="281991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.02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124.1-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128.2 – TKO APP 124.4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-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120.2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03909F-D98D-16B4-E03D-223D925F26E1}"/>
              </a:ext>
            </a:extLst>
          </p:cNvPr>
          <p:cNvSpPr/>
          <p:nvPr/>
        </p:nvSpPr>
        <p:spPr>
          <a:xfrm>
            <a:off x="1663362" y="317717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21"/>
          <p:cNvGraphicFramePr/>
          <p:nvPr>
            <p:extLst>
              <p:ext uri="{D42A27DB-BD31-4B8C-83A1-F6EECF244321}">
                <p14:modId xmlns:p14="http://schemas.microsoft.com/office/powerpoint/2010/main" val="3209609890"/>
              </p:ext>
            </p:extLst>
          </p:nvPr>
        </p:nvGraphicFramePr>
        <p:xfrm>
          <a:off x="0" y="611908"/>
          <a:ext cx="2332950" cy="17845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NRT : SID – ENPAR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TETRA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ENPAR tx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157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337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7000/ATC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NRE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117.9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16L(135’)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8202’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34R(141’)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(130’)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(139’)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34R : CLB 220/10000, A4R21/22/23 220KTS </a:t>
                      </a:r>
                      <a:r>
                        <a:rPr lang="en-US" sz="800" b="1" dirty="0" err="1">
                          <a:solidFill>
                            <a:schemeClr val="accent1"/>
                          </a:solidFill>
                        </a:rPr>
                        <a:t>확인</a:t>
                      </a:r>
                      <a:endParaRPr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Verity ENPAR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</a:rPr>
                        <a:t>tx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TETRA 12000A </a:t>
                      </a:r>
                      <a:endParaRPr sz="800" b="1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APU Start, TAXI RTE 1, 2, 3, 4 RWY </a:t>
                      </a:r>
                      <a:r>
                        <a:rPr lang="en-US" sz="800" dirty="0" err="1">
                          <a:solidFill>
                            <a:schemeClr val="dk1"/>
                          </a:solidFill>
                        </a:rPr>
                        <a:t>별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DEP RTE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9" name="Google Shape;319;p21"/>
          <p:cNvGraphicFramePr/>
          <p:nvPr>
            <p:extLst>
              <p:ext uri="{D42A27DB-BD31-4B8C-83A1-F6EECF244321}">
                <p14:modId xmlns:p14="http://schemas.microsoft.com/office/powerpoint/2010/main" val="4080146118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RJAA(NRT) 135ft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Tokyo 131.70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Google Shape;320;p21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1" name="Google Shape;321;p21"/>
          <p:cNvGraphicFramePr/>
          <p:nvPr>
            <p:extLst>
              <p:ext uri="{D42A27DB-BD31-4B8C-83A1-F6EECF244321}">
                <p14:modId xmlns:p14="http://schemas.microsoft.com/office/powerpoint/2010/main" val="3534321627"/>
              </p:ext>
            </p:extLst>
          </p:nvPr>
        </p:nvGraphicFramePr>
        <p:xfrm>
          <a:off x="-5861" y="340566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05CE87-CB2D-B9F1-7BCB-D3D6DE9B003F}"/>
              </a:ext>
            </a:extLst>
          </p:cNvPr>
          <p:cNvSpPr txBox="1"/>
          <p:nvPr/>
        </p:nvSpPr>
        <p:spPr>
          <a:xfrm>
            <a:off x="-20938" y="256698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133.45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1F60108-1835-DB8D-420A-D0FC0E5B5987}"/>
              </a:ext>
            </a:extLst>
          </p:cNvPr>
          <p:cNvSpPr/>
          <p:nvPr/>
        </p:nvSpPr>
        <p:spPr>
          <a:xfrm>
            <a:off x="1622852" y="29919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22"/>
          <p:cNvGraphicFramePr/>
          <p:nvPr/>
        </p:nvGraphicFramePr>
        <p:xfrm>
          <a:off x="0" y="565414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" name="Google Shape;328;p22"/>
          <p:cNvGraphicFramePr/>
          <p:nvPr/>
        </p:nvGraphicFramePr>
        <p:xfrm>
          <a:off x="1596" y="3632328"/>
          <a:ext cx="2331375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7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STAR (19R for CAT III)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(YUKII WEST)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YOTEI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not YOSEI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Y/Z 01R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19L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NAVER(170)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 SOUTH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 A)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KAORY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YUNEY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(KAORY)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19L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01L(62’)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19R(82’)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7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01R : B4(5278’), B3(7047’), 19L : B8(5177’), B9(7119’)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01L : A5(5538’), A4(6961’), 19R : A7(5390’), A8(6873’)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Do not Cross 01L/19R After L/D (No TWY)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to Gate Via D(J) or G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9" name="Google Shape;329;p22"/>
          <p:cNvGraphicFramePr/>
          <p:nvPr>
            <p:extLst>
              <p:ext uri="{D42A27DB-BD31-4B8C-83A1-F6EECF244321}">
                <p14:modId xmlns:p14="http://schemas.microsoft.com/office/powerpoint/2010/main" val="3315412402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Chitose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0" name="Google Shape;330;p2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AF811-B5E1-B49C-3619-B63357E59B85}"/>
              </a:ext>
            </a:extLst>
          </p:cNvPr>
          <p:cNvSpPr txBox="1"/>
          <p:nvPr/>
        </p:nvSpPr>
        <p:spPr>
          <a:xfrm>
            <a:off x="-41878" y="3155242"/>
            <a:ext cx="2367956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24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15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133.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02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132.3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133.3 -119.3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CTS APP 120.1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84A94EA-45D7-F3BD-DD6E-51EA2A229434}"/>
              </a:ext>
            </a:extLst>
          </p:cNvPr>
          <p:cNvSpPr/>
          <p:nvPr/>
        </p:nvSpPr>
        <p:spPr>
          <a:xfrm>
            <a:off x="1628639" y="331608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23"/>
          <p:cNvGraphicFramePr/>
          <p:nvPr/>
        </p:nvGraphicFramePr>
        <p:xfrm>
          <a:off x="0" y="611908"/>
          <a:ext cx="2332950" cy="1598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CTS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DALBI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SUVIT x SOSHU x</a:t>
                      </a:r>
                      <a:endParaRPr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002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002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182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182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CHE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116.9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110.75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01L 110.9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19R 111.5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01R(57’)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01L(62’)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19L(77’)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19R(82’)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accent1"/>
                          </a:solidFill>
                        </a:rPr>
                        <a:t>APU, Deicing at the Gate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R/H turn DCT to HWE -&gt; Confirm R/H Turn ND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7" name="Google Shape;337;p23"/>
          <p:cNvGraphicFramePr/>
          <p:nvPr>
            <p:extLst>
              <p:ext uri="{D42A27DB-BD31-4B8C-83A1-F6EECF244321}">
                <p14:modId xmlns:p14="http://schemas.microsoft.com/office/powerpoint/2010/main" val="423840068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RJCC(CTS) 70ft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Chitose Oper 132.05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NO DCL -5분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8" name="Google Shape;338;p2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23"/>
          <p:cNvGraphicFramePr/>
          <p:nvPr>
            <p:extLst>
              <p:ext uri="{D42A27DB-BD31-4B8C-83A1-F6EECF244321}">
                <p14:modId xmlns:p14="http://schemas.microsoft.com/office/powerpoint/2010/main" val="1453061728"/>
              </p:ext>
            </p:extLst>
          </p:nvPr>
        </p:nvGraphicFramePr>
        <p:xfrm>
          <a:off x="-5861" y="33986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dirty="0"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15FB2D-E42F-675C-3FFB-9ECEC0B206B8}"/>
              </a:ext>
            </a:extLst>
          </p:cNvPr>
          <p:cNvSpPr txBox="1"/>
          <p:nvPr/>
        </p:nvSpPr>
        <p:spPr>
          <a:xfrm>
            <a:off x="-20938" y="2252876"/>
            <a:ext cx="1939955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SPR 119.3 – TKO 132.3 – 132.45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F8CD04-2D37-9A88-545F-6BD77E8DA77E}"/>
              </a:ext>
            </a:extLst>
          </p:cNvPr>
          <p:cNvSpPr/>
          <p:nvPr/>
        </p:nvSpPr>
        <p:spPr>
          <a:xfrm>
            <a:off x="1622852" y="296883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24"/>
          <p:cNvGraphicFramePr/>
          <p:nvPr>
            <p:extLst>
              <p:ext uri="{D42A27DB-BD31-4B8C-83A1-F6EECF244321}">
                <p14:modId xmlns:p14="http://schemas.microsoft.com/office/powerpoint/2010/main" val="1114258124"/>
              </p:ext>
            </p:extLst>
          </p:nvPr>
        </p:nvGraphicFramePr>
        <p:xfrm>
          <a:off x="0" y="565414"/>
          <a:ext cx="2332925" cy="252526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250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4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56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9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95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958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46" name="Google Shape;346;p24"/>
          <p:cNvGraphicFramePr/>
          <p:nvPr/>
        </p:nvGraphicFramePr>
        <p:xfrm>
          <a:off x="1596" y="3473578"/>
          <a:ext cx="2331350" cy="2065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 SPENS 220 (Primary STAR, APP)</a:t>
                      </a:r>
                      <a:endParaRPr sz="800"/>
                    </a:p>
                  </a:txBody>
                  <a:tcPr marL="36000" marR="36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xK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KAIHO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X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xB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BACON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22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OSHIMA 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NATTY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RNP (</a:t>
                      </a:r>
                      <a:r>
                        <a:rPr lang="en-US" sz="800" b="1" i="0" u="none" strike="noStrike" cap="none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R16RT</a:t>
                      </a: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458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23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-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DANON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LDA W(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RNVW 23</a:t>
                      </a:r>
                      <a:r>
                        <a:rPr lang="en-US" sz="800" b="1"/>
                        <a:t>)</a:t>
                      </a:r>
                      <a:endParaRPr sz="458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8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34L : L12(6515’), L13(7165’), 22 : B4(6207’), B3(6830’)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16R : L5(5147’), L3(6361’), 23 : 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D5(5072’), D3(6391’)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dirty="0"/>
                        <a:t>180kts, 160kts limit APP Chart, GND Freq </a:t>
                      </a:r>
                      <a:r>
                        <a:rPr lang="en-US" sz="700" dirty="0" err="1"/>
                        <a:t>차트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있음</a:t>
                      </a:r>
                      <a:endParaRPr sz="7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7" name="Google Shape;347;p24"/>
          <p:cNvGraphicFramePr/>
          <p:nvPr>
            <p:extLst>
              <p:ext uri="{D42A27DB-BD31-4B8C-83A1-F6EECF244321}">
                <p14:modId xmlns:p14="http://schemas.microsoft.com/office/powerpoint/2010/main" val="13429994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/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Delta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132.075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" name="Google Shape;348;p24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63946-A7CD-77E9-F5B8-CBBDBDCC5ADA}"/>
              </a:ext>
            </a:extLst>
          </p:cNvPr>
          <p:cNvSpPr txBox="1"/>
          <p:nvPr/>
        </p:nvSpPr>
        <p:spPr>
          <a:xfrm>
            <a:off x="-41878" y="3028026"/>
            <a:ext cx="2257349" cy="466657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 – 133.55 – 123.9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133.35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APP 119.1 – 119.65</a:t>
            </a:r>
            <a:endParaRPr kumimoji="1" lang="ko-Kore-KR" altLang="en-US" sz="6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883402A-2C06-3020-A385-CD1C99F5016F}"/>
              </a:ext>
            </a:extLst>
          </p:cNvPr>
          <p:cNvSpPr/>
          <p:nvPr/>
        </p:nvSpPr>
        <p:spPr>
          <a:xfrm>
            <a:off x="1622852" y="315981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11E119-4026-CE0D-8F48-49BFB4C46FBA}"/>
              </a:ext>
            </a:extLst>
          </p:cNvPr>
          <p:cNvSpPr txBox="1"/>
          <p:nvPr/>
        </p:nvSpPr>
        <p:spPr>
          <a:xfrm>
            <a:off x="642173" y="2553021"/>
            <a:ext cx="1787669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120.8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120.5 – 132.45 – 133.02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354" name="Google Shape;354;p25"/>
          <p:cNvGraphicFramePr/>
          <p:nvPr/>
        </p:nvGraphicFramePr>
        <p:xfrm>
          <a:off x="0" y="611909"/>
          <a:ext cx="2320125" cy="189882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47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HND : SID – NADP 1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BEKLA x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OPPAR x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RWY CRS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RWY H/D</a:t>
                      </a:r>
                      <a:endParaRPr sz="6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HME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112.2</a:t>
                      </a:r>
                      <a:endParaRPr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111.7</a:t>
                      </a:r>
                      <a:endParaRPr sz="458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111.55</a:t>
                      </a:r>
                      <a:endParaRPr sz="80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 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 111.95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110.5</a:t>
                      </a:r>
                      <a:endParaRPr sz="80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00">
                <a:tc rowSpan="3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34L(18’) 9843’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16R(77’) 8268’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34R(21’) 9843’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16L(19’) 9744’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8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22(35’) 8202’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23(55’) 8202’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65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34L : HME 351/1.1, R095, 34R : HME R080, R095, 22 : HME /2.2 R185 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9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34R BEKLA : KAIJI 230kts, TORAM Flap5 SPD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>
                          <a:solidFill>
                            <a:schemeClr val="accent1"/>
                          </a:solidFill>
                        </a:rPr>
                        <a:t>16L : BEKLA : PLUTO 230kts</a:t>
                      </a:r>
                      <a:endParaRPr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55" name="Google Shape;355;p25"/>
          <p:cNvGraphicFramePr/>
          <p:nvPr>
            <p:extLst>
              <p:ext uri="{D42A27DB-BD31-4B8C-83A1-F6EECF244321}">
                <p14:modId xmlns:p14="http://schemas.microsoft.com/office/powerpoint/2010/main" val="14361055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RJTT(HND) 21ft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Delta Oper 132.075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25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25"/>
          <p:cNvGraphicFramePr/>
          <p:nvPr>
            <p:extLst>
              <p:ext uri="{D42A27DB-BD31-4B8C-83A1-F6EECF244321}">
                <p14:modId xmlns:p14="http://schemas.microsoft.com/office/powerpoint/2010/main" val="4292766258"/>
              </p:ext>
            </p:extLst>
          </p:nvPr>
        </p:nvGraphicFramePr>
        <p:xfrm>
          <a:off x="-5861" y="3405087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58" name="Google Shape;3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537200"/>
            <a:ext cx="711976" cy="60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3582B6-F7D2-6EF3-A8F0-CE2C1812FEDF}"/>
              </a:ext>
            </a:extLst>
          </p:cNvPr>
          <p:cNvSpPr/>
          <p:nvPr/>
        </p:nvSpPr>
        <p:spPr>
          <a:xfrm>
            <a:off x="1622852" y="300356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640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EGOBA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EGOBA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Parallel TWY 10KTS 이상(R17 MAX 15kts)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41847903"/>
              </p:ext>
            </p:extLst>
          </p:nvPr>
        </p:nvGraphicFramePr>
        <p:xfrm>
          <a:off x="-2501" y="16504"/>
          <a:ext cx="2328850" cy="6050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    </a:t>
                      </a:r>
                      <a:r>
                        <a:rPr lang="en-US" sz="800" dirty="0"/>
                        <a:t>SWISSPORT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    OPERATION    </a:t>
                      </a:r>
                      <a:r>
                        <a:rPr lang="en-US" sz="900" dirty="0"/>
                        <a:t>132.05</a:t>
                      </a:r>
                      <a:endParaRPr sz="900" dirty="0"/>
                    </a:p>
                  </a:txBody>
                  <a:tcPr marL="91450" marR="9145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92;p18">
            <a:extLst>
              <a:ext uri="{FF2B5EF4-FFF2-40B4-BE49-F238E27FC236}">
                <a16:creationId xmlns:a16="http://schemas.microsoft.com/office/drawing/2014/main" id="{875A20F2-11E7-1F75-20D8-CFED1D1E2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15261"/>
              </p:ext>
            </p:extLst>
          </p:nvPr>
        </p:nvGraphicFramePr>
        <p:xfrm>
          <a:off x="4472" y="3754546"/>
          <a:ext cx="2331400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4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STAR (SAMON 290, MARIA 130)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SOUTH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PROBE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CHESS(CARDS)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NORTH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QUEST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36(15’)     11483’     18(15’)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 : A6(5213’), A7(6525’), A8(7837’)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18 : A5(5393’), A4(6528’), A3(7841’)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RWY36 : After 1500ft L/D FLAP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 18 : After 3000ft L/G DN &amp; L/D FLAP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Caution Stop line, Yellow Ramp line, VDGS!!!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FC2543-C4A5-9C11-508F-89BF4833E0A4}"/>
              </a:ext>
            </a:extLst>
          </p:cNvPr>
          <p:cNvSpPr txBox="1"/>
          <p:nvPr/>
        </p:nvSpPr>
        <p:spPr>
          <a:xfrm>
            <a:off x="27922" y="3289355"/>
            <a:ext cx="1632178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134.17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 TKO 133.8 – 133.02</a:t>
            </a:r>
          </a:p>
          <a:p>
            <a:r>
              <a:rPr kumimoji="1" lang="ko-KR" altLang="en-US" sz="700" b="1" u="sng" dirty="0" err="1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센트레아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121.05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AF4ECAC-C9A4-C401-BEF9-9B74E7F75934}"/>
              </a:ext>
            </a:extLst>
          </p:cNvPr>
          <p:cNvSpPr/>
          <p:nvPr/>
        </p:nvSpPr>
        <p:spPr>
          <a:xfrm>
            <a:off x="1651788" y="340867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699968528"/>
              </p:ext>
            </p:extLst>
          </p:nvPr>
        </p:nvGraphicFramePr>
        <p:xfrm>
          <a:off x="98101" y="132867"/>
          <a:ext cx="2132650" cy="332217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3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KIX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NRT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</a:t>
                      </a:r>
                      <a:r>
                        <a:rPr lang="en-US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CTS</a:t>
                      </a:r>
                      <a:endParaRPr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HND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NGO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FUK</a:t>
                      </a:r>
                      <a:endParaRPr lang="en-US" altLang="ko-Kore-KR" sz="2000" b="0" u="none" strike="noStrike" cap="none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6CA0DC8E-BCD6-E1AE-3D54-6AB9A8CC0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23417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F3491A8-D925-6BB2-F309-8A3F0C288540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900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9"/>
          <p:cNvGraphicFramePr/>
          <p:nvPr>
            <p:extLst>
              <p:ext uri="{D42A27DB-BD31-4B8C-83A1-F6EECF244321}">
                <p14:modId xmlns:p14="http://schemas.microsoft.com/office/powerpoint/2010/main" val="943093384"/>
              </p:ext>
            </p:extLst>
          </p:nvPr>
        </p:nvGraphicFramePr>
        <p:xfrm>
          <a:off x="0" y="611908"/>
          <a:ext cx="2332950" cy="14686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NGO : SID – TANGO </a:t>
                      </a:r>
                      <a:r>
                        <a:rPr lang="en-US" sz="800" dirty="0" err="1"/>
                        <a:t>tx</a:t>
                      </a:r>
                      <a:r>
                        <a:rPr lang="en-US" sz="800" dirty="0"/>
                        <a:t> (NADP 1)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OUMI 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- TANGO </a:t>
                      </a:r>
                      <a:r>
                        <a:rPr lang="en-US" sz="800" dirty="0" err="1"/>
                        <a:t>tx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356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356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18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176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(7000)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176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CBE</a:t>
                      </a: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117.8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18 109.7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36 111.9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11483’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18(15’)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 30min, Prepare Intersection T/O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1" name="Google Shape;301;p19"/>
          <p:cNvGraphicFramePr/>
          <p:nvPr>
            <p:extLst>
              <p:ext uri="{D42A27DB-BD31-4B8C-83A1-F6EECF244321}">
                <p14:modId xmlns:p14="http://schemas.microsoft.com/office/powerpoint/2010/main" val="264206623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RJGG(NGO) 12ft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/>
                        <a:t>SWISSPORT OPERATION</a:t>
                      </a:r>
                      <a:r>
                        <a:rPr lang="en-US" altLang="ko-Kore-KR" sz="900" dirty="0"/>
                        <a:t>     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   132.05    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2" name="Google Shape;302;p19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3" name="Google Shape;303;p19"/>
          <p:cNvGraphicFramePr/>
          <p:nvPr>
            <p:extLst>
              <p:ext uri="{D42A27DB-BD31-4B8C-83A1-F6EECF244321}">
                <p14:modId xmlns:p14="http://schemas.microsoft.com/office/powerpoint/2010/main" val="3777137728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1CF481-65C3-26D3-95AE-3671F3B5E010}"/>
              </a:ext>
            </a:extLst>
          </p:cNvPr>
          <p:cNvSpPr txBox="1"/>
          <p:nvPr/>
        </p:nvSpPr>
        <p:spPr>
          <a:xfrm>
            <a:off x="27922" y="2473269"/>
            <a:ext cx="163217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120.0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33.8 – 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52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5C69C5F-473C-23C7-E8DB-164948105765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064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500721597"/>
              </p:ext>
            </p:extLst>
          </p:nvPr>
        </p:nvGraphicFramePr>
        <p:xfrm>
          <a:off x="4410" y="3667475"/>
          <a:ext cx="2305886" cy="1841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19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26">
                  <a:extLst>
                    <a:ext uri="{9D8B030D-6E8A-4147-A177-3AD203B41FA5}">
                      <a16:colId xmlns:a16="http://schemas.microsoft.com/office/drawing/2014/main" val="1384067485"/>
                    </a:ext>
                  </a:extLst>
                </a:gridCol>
                <a:gridCol w="905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RNAV STAR, RDR Vectoring from IKE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(PAVGA 13000ft)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Hold W of IKE published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SARUP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ENTIX 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RNP, LOC 16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V34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HAWKS WEST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RWY34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HAWKS</a:t>
                      </a:r>
                      <a:endParaRPr lang="en-US"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VIS 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RNP, LOC 34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16(15’)                 9186’</a:t>
                      </a: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              34(32’)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16 : C6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(5505’), C7(6407’),  34 : C4(5193’), C3(6354’)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DGC VOR out of 6NM A/P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VIS 34 :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After IKE – RDR Vector Downwind – 1800ft – RWY Insight 1500</a:t>
                      </a: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ft – Before L/D CHK Complete before base (Do not Extend Downwind due Terrain)</a:t>
                      </a:r>
                      <a:endParaRPr sz="80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3161901041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FUK 132.05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/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ICN : SID (33/34 NADP 1, 15/16 NADP 2)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5"/>
            <a:ext cx="15167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125.37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118.9 - FUK APP 119.65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RDR – 121.125</a:t>
            </a: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DBB501F-12C7-34CA-C78C-1FF1B317E880}"/>
              </a:ext>
            </a:extLst>
          </p:cNvPr>
          <p:cNvSpPr/>
          <p:nvPr/>
        </p:nvSpPr>
        <p:spPr>
          <a:xfrm>
            <a:off x="1622852" y="32292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26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4198049161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FUK : SID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(Consider C2, C8 Intersection T/O)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HAKATA xx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158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158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34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338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 (10000)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338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DGC 114.5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16 111.7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34 108.9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3</a:t>
                      </a:r>
                      <a:r>
                        <a:rPr lang="en-US" sz="800" dirty="0"/>
                        <a:t>4 : SGE R050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(DGC VOR out of 6NM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16(15’)                 9186’                34(32’)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Caution GP HOLD LINE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Initial CTC TWR, “Ready for departure”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RWSL(Runway Status Lights) in operation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/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48965937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RJFF(FUK) 30ft</a:t>
                      </a:r>
                      <a:endParaRPr lang="en-US" altLang="ko-Kore-KR" sz="14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900" dirty="0"/>
                        <a:t>KE FUK 132.05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-15min, Voice -5min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1313820" y="2239966"/>
            <a:ext cx="1764127" cy="532316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Kobe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125.37</a:t>
            </a:r>
          </a:p>
        </p:txBody>
      </p:sp>
      <p:pic>
        <p:nvPicPr>
          <p:cNvPr id="6" name="그림 5" descr="지도, 텍스트, 아틀라스, 폰트이(가) 표시된 사진&#10;&#10;자동 생성된 설명">
            <a:extLst>
              <a:ext uri="{FF2B5EF4-FFF2-40B4-BE49-F238E27FC236}">
                <a16:creationId xmlns:a16="http://schemas.microsoft.com/office/drawing/2014/main" id="{2243D6EB-2241-2B4F-64CB-B4455AE9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" y="2253266"/>
            <a:ext cx="1295905" cy="984569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71BB25A-EB2C-6C8E-4320-E80D2FF5995A}"/>
              </a:ext>
            </a:extLst>
          </p:cNvPr>
          <p:cNvSpPr/>
          <p:nvPr/>
        </p:nvSpPr>
        <p:spPr>
          <a:xfrm>
            <a:off x="1622852" y="2986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270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0" y="3235347"/>
            <a:ext cx="526844" cy="52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66E64-8738-9A9D-AA0F-1948B59B16C4}"/>
              </a:ext>
            </a:extLst>
          </p:cNvPr>
          <p:cNvSpPr txBox="1"/>
          <p:nvPr/>
        </p:nvSpPr>
        <p:spPr>
          <a:xfrm>
            <a:off x="579347" y="3254455"/>
            <a:ext cx="1757212" cy="44972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CJU 124.52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125.625 - 125.4 – 126.65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3352990358"/>
              </p:ext>
            </p:extLst>
          </p:nvPr>
        </p:nvGraphicFramePr>
        <p:xfrm>
          <a:off x="0" y="1055589"/>
          <a:ext cx="2335800" cy="2202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xT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xQ)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BULTI xU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(BULTI xZ)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3159243705"/>
              </p:ext>
            </p:extLst>
          </p:nvPr>
        </p:nvGraphicFramePr>
        <p:xfrm>
          <a:off x="4472" y="3732015"/>
          <a:ext cx="2331327" cy="178630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1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7220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SPD Rest From IAF(210kts), 180kts, 160kts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18L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61A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SS204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above 2960ft  </a:t>
                      </a:r>
                      <a:r>
                        <a:rPr lang="en-US" altLang="ko-KR" sz="700" b="1" u="none" strike="noStrike" cap="none" dirty="0"/>
                        <a:t>PUD QRH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Z 36R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PUD 71A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SS405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u="none" strike="noStrike" cap="none" dirty="0"/>
                        <a:t>Below 2960ft</a:t>
                      </a:r>
                      <a:r>
                        <a:rPr lang="ko-KR" altLang="en-US" sz="700" b="1" u="none" strike="noStrike" cap="none" dirty="0"/>
                        <a:t> </a:t>
                      </a:r>
                      <a:r>
                        <a:rPr lang="en-US" altLang="ko-KR" sz="700" b="1" u="none" strike="noStrike" cap="none" dirty="0"/>
                        <a:t>SHA QRH</a:t>
                      </a:r>
                      <a:endParaRPr sz="700" b="1" u="none" strike="noStrike" cap="none" dirty="0"/>
                    </a:p>
                  </a:txBody>
                  <a:tcPr marL="36000" marR="36000" marT="36000" marB="36000" anchor="ctr"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14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18L(6’)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36R(9’)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627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chemeClr val="dk1"/>
                          </a:solidFill>
                        </a:rPr>
                        <a:t>18L: A3(6555’), A4(7578’) 36R: A2(5738’), A1(7089’)</a:t>
                      </a:r>
                      <a:r>
                        <a:rPr lang="en-US" sz="80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64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Traffic PTN West of RWY, Landing East RWY Normally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FF0000"/>
                          </a:solidFill>
                        </a:rPr>
                        <a:t>Des 550m (1800ft)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L08, L09 not available B737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Shall CTC Apron Before Entering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350246762"/>
              </p:ext>
            </p:extLst>
          </p:nvPr>
        </p:nvGraphicFramePr>
        <p:xfrm>
          <a:off x="-2501" y="16504"/>
          <a:ext cx="2328850" cy="5181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China Eastern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51787" y="32582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13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98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857113911"/>
              </p:ext>
            </p:extLst>
          </p:nvPr>
        </p:nvGraphicFramePr>
        <p:xfrm>
          <a:off x="-4045" y="1054227"/>
          <a:ext cx="232884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7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1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SHA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N DEP Freq : 126.65 South DEP : 121.10 (without ATC)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61D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36L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73D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LAMEN 71D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003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or 4900</a:t>
                      </a:r>
                      <a:endParaRPr lang="ko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4900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003</a:t>
                      </a:r>
                      <a:endParaRPr sz="800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09490131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SHA 117.2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18L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18R (9’)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10827’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36L (76’)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RWY 36L LAMEN 71D : </a:t>
                      </a:r>
                      <a:r>
                        <a:rPr lang="en-US" sz="700" u="none" strike="noStrike" cap="none" dirty="0">
                          <a:solidFill>
                            <a:srgbClr val="FF0000"/>
                          </a:solidFill>
                        </a:rPr>
                        <a:t>L/H Turn Below 200m(660ft) in DCL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499141600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xT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xU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66735357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ZSSS(SHA) 10ft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131.5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-20분,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832225"/>
            <a:ext cx="1880643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.625 – 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 – 124.52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20611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35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EFBAAA5A-4D19-0577-BE44-3A3B7733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9" y="3044798"/>
            <a:ext cx="612949" cy="611649"/>
          </a:xfrm>
          <a:prstGeom prst="rect">
            <a:avLst/>
          </a:prstGeom>
        </p:spPr>
      </p:pic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2861644864"/>
              </p:ext>
            </p:extLst>
          </p:nvPr>
        </p:nvGraphicFramePr>
        <p:xfrm>
          <a:off x="0" y="1055589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(NOPIK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14L/R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3630342212"/>
              </p:ext>
            </p:extLst>
          </p:nvPr>
        </p:nvGraphicFramePr>
        <p:xfrm>
          <a:off x="-2501" y="16504"/>
          <a:ext cx="2328850" cy="5638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Air China Beijing 131.5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DBB2BF-F0A6-705A-4F11-C79FF42F1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86B7CDB-B447-2DE4-526B-0C8FBADA1700}"/>
              </a:ext>
            </a:extLst>
          </p:cNvPr>
          <p:cNvSpPr/>
          <p:nvPr/>
        </p:nvSpPr>
        <p:spPr>
          <a:xfrm>
            <a:off x="1677187" y="34741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890A9-B69E-05D9-E60A-AD033088563C}"/>
              </a:ext>
            </a:extLst>
          </p:cNvPr>
          <p:cNvSpPr txBox="1"/>
          <p:nvPr/>
        </p:nvSpPr>
        <p:spPr>
          <a:xfrm>
            <a:off x="514186" y="3018847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7" name="Google Shape;292;p18">
            <a:extLst>
              <a:ext uri="{FF2B5EF4-FFF2-40B4-BE49-F238E27FC236}">
                <a16:creationId xmlns:a16="http://schemas.microsoft.com/office/drawing/2014/main" id="{E94EF807-A170-3ABE-7636-38E13F411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67178"/>
              </p:ext>
            </p:extLst>
          </p:nvPr>
        </p:nvGraphicFramePr>
        <p:xfrm>
          <a:off x="4472" y="375013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932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4F0C59D-6ED8-A7D5-E872-D3DA53B8EB0E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514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3457008859"/>
              </p:ext>
            </p:extLst>
          </p:nvPr>
        </p:nvGraphicFramePr>
        <p:xfrm>
          <a:off x="4999" y="3494395"/>
          <a:ext cx="2328849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xT</a:t>
                      </a:r>
                      <a:r>
                        <a:rPr lang="en-US" sz="800" b="1" u="none" strike="noStrike" cap="none" dirty="0"/>
                        <a:t>(</a:t>
                      </a:r>
                      <a:r>
                        <a:rPr lang="en-US" sz="800" b="1" u="none" strike="noStrike" cap="none" dirty="0" err="1"/>
                        <a:t>xQ</a:t>
                      </a:r>
                      <a:r>
                        <a:rPr lang="en-US" sz="800" b="1" u="none" strike="noStrike" cap="none" dirty="0"/>
                        <a:t>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170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REBIT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DOKDO</a:t>
                      </a: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58" b="1" u="none" strike="noStrike" cap="none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610925021"/>
              </p:ext>
            </p:extLst>
          </p:nvPr>
        </p:nvGraphicFramePr>
        <p:xfrm>
          <a:off x="-2501" y="16505"/>
          <a:ext cx="2328850" cy="73596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-30분, Voice -10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917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32536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524A9E4-C510-C0BA-5B92-621F24258317}"/>
              </a:ext>
            </a:extLst>
          </p:cNvPr>
          <p:cNvSpPr/>
          <p:nvPr/>
        </p:nvSpPr>
        <p:spPr>
          <a:xfrm>
            <a:off x="1651787" y="311086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75E8D5F0-0A96-9573-9A14-052BC186A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734910"/>
              </p:ext>
            </p:extLst>
          </p:nvPr>
        </p:nvGraphicFramePr>
        <p:xfrm>
          <a:off x="-4046" y="11398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36DCDA-A924-2E89-F3AC-73E7B1A264ED}"/>
              </a:ext>
            </a:extLst>
          </p:cNvPr>
          <p:cNvSpPr txBox="1"/>
          <p:nvPr/>
        </p:nvSpPr>
        <p:spPr>
          <a:xfrm>
            <a:off x="617160" y="28350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BFC308FA-B01C-9CC6-AA03-F79FBDF32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9900"/>
            <a:ext cx="700981" cy="582267"/>
          </a:xfrm>
          <a:prstGeom prst="rect">
            <a:avLst/>
          </a:prstGeom>
        </p:spPr>
      </p:pic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EEA343B-3551-68D7-E68E-46FF869A3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16" y="660946"/>
            <a:ext cx="492402" cy="4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1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DA6E30-D248-DE64-F79D-540912ED830D}"/>
              </a:ext>
            </a:extLst>
          </p:cNvPr>
          <p:cNvSpPr txBox="1"/>
          <p:nvPr/>
        </p:nvSpPr>
        <p:spPr>
          <a:xfrm>
            <a:off x="551431" y="3091174"/>
            <a:ext cx="1851789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134.17 -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133.8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RDR 120.85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KIX APP 120.25 </a:t>
            </a:r>
          </a:p>
        </p:txBody>
      </p:sp>
      <p:graphicFrame>
        <p:nvGraphicFramePr>
          <p:cNvPr id="106" name="Google Shape;106;p2"/>
          <p:cNvGraphicFramePr/>
          <p:nvPr>
            <p:extLst>
              <p:ext uri="{D42A27DB-BD31-4B8C-83A1-F6EECF244321}">
                <p14:modId xmlns:p14="http://schemas.microsoft.com/office/powerpoint/2010/main" val="1135591245"/>
              </p:ext>
            </p:extLst>
          </p:nvPr>
        </p:nvGraphicFramePr>
        <p:xfrm>
          <a:off x="0" y="1047637"/>
          <a:ext cx="2335800" cy="2008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GMP : SID (NADP 1)</a:t>
                      </a:r>
                      <a:endParaRPr sz="800" u="none" strike="noStrike" cap="none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xT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324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(EGOBA </a:t>
                      </a:r>
                      <a:r>
                        <a:rPr lang="en-US" sz="800" u="none" strike="noStrike" cap="none" dirty="0" err="1"/>
                        <a:t>xQ</a:t>
                      </a:r>
                      <a:r>
                        <a:rPr lang="en-US" sz="800" u="none" strike="noStrike" cap="none" dirty="0"/>
                        <a:t>)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458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324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rgbClr val="C00000"/>
                          </a:solidFill>
                        </a:rPr>
                        <a:t>324</a:t>
                      </a:r>
                      <a:endParaRPr sz="800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14L/R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EGOBA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xU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458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144</a:t>
                      </a:r>
                      <a:endParaRPr sz="800" b="1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6000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144</a:t>
                      </a:r>
                      <a:endParaRPr sz="800" b="1" u="none" strike="noStrike" cap="none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KIP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70C0"/>
                          </a:solidFill>
                        </a:rPr>
                        <a:t>113.6</a:t>
                      </a:r>
                      <a:endParaRPr sz="8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32L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32R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14L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14R 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32L/R : KIP324/4, R225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YJU R271</a:t>
                      </a:r>
                      <a:endParaRPr sz="800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14L/R : KIP144/4, R220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/>
                        <a:t>P73 /2</a:t>
                      </a:r>
                      <a:endParaRPr sz="800" u="none" strike="noStrike" cap="none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32L(41’)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14R(34’)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APRON(130.875) -&gt; GND(121.9)  -&gt; TWR (All by ATC)  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8" name="Google Shape;108;p2"/>
          <p:cNvGraphicFramePr/>
          <p:nvPr>
            <p:extLst>
              <p:ext uri="{D42A27DB-BD31-4B8C-83A1-F6EECF244321}">
                <p14:modId xmlns:p14="http://schemas.microsoft.com/office/powerpoint/2010/main" val="2981840730"/>
              </p:ext>
            </p:extLst>
          </p:nvPr>
        </p:nvGraphicFramePr>
        <p:xfrm>
          <a:off x="-2501" y="16503"/>
          <a:ext cx="2328850" cy="5590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7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KE GMP 131.15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-15분 가능 TOBT 5분 차이시 CTC Comm</a:t>
                      </a:r>
                      <a:endParaRPr sz="8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2000" marR="72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KE KIX 130.95</a:t>
                      </a:r>
                      <a:endParaRPr sz="9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Google Shape;109;p2"/>
          <p:cNvSpPr txBox="1"/>
          <p:nvPr/>
        </p:nvSpPr>
        <p:spPr>
          <a:xfrm>
            <a:off x="649003" y="585439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32R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Takeoff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10" name="Google Shape;110;p2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53B7324E-CA86-C6F7-B540-2D52A34E95EA}"/>
              </a:ext>
            </a:extLst>
          </p:cNvPr>
          <p:cNvGraphicFramePr/>
          <p:nvPr/>
        </p:nvGraphicFramePr>
        <p:xfrm>
          <a:off x="4472" y="3705686"/>
          <a:ext cx="2331400" cy="1831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STAR (SAEKI 170, RANDY 150)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B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BERRY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06L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A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ALLAN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Y 06R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ALISA C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MAYAH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ILS Z 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06L(15’)    13123’    24R(23’)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06R(5’)      11483’     24L(12’)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 : B8(5160’), B6(6751’), 24R : B7(5318’), B9(6751’)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06R : A7(5137’), A6(6938’), 24L : A8(5269’), A9(6976’)</a:t>
                      </a: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RWY06 : After 2500ft L/G DN, After 1500ft L/D FLAP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46A920D-DCD8-D4F8-94B9-AFF91EB1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3" y="602614"/>
            <a:ext cx="451728" cy="451728"/>
          </a:xfrm>
          <a:prstGeom prst="rect">
            <a:avLst/>
          </a:prstGeom>
        </p:spPr>
      </p:pic>
      <p:pic>
        <p:nvPicPr>
          <p:cNvPr id="6" name="그림 5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33C8D53E-31DA-A0DB-5A3F-9E3DE67C2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01" y="3091174"/>
            <a:ext cx="605879" cy="604595"/>
          </a:xfrm>
          <a:prstGeom prst="rect">
            <a:avLst/>
          </a:prstGeom>
        </p:spPr>
      </p:pic>
      <p:sp>
        <p:nvSpPr>
          <p:cNvPr id="7" name="직사각형 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EBCE2EA-A0C1-6663-F76F-73FFEFF99A68}"/>
              </a:ext>
            </a:extLst>
          </p:cNvPr>
          <p:cNvSpPr/>
          <p:nvPr/>
        </p:nvSpPr>
        <p:spPr>
          <a:xfrm>
            <a:off x="1622852" y="333344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7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117826343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3458357653"/>
              </p:ext>
            </p:extLst>
          </p:nvPr>
        </p:nvGraphicFramePr>
        <p:xfrm>
          <a:off x="81023" y="3790563"/>
          <a:ext cx="2129742" cy="1267574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592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Japan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0945862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KIX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오사카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간사이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HND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하네다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NRT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도쿄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나리타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CTS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삿포로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신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뉴</a:t>
                      </a:r>
                      <a:r>
                        <a:rPr lang="en-US" sz="900" b="0" dirty="0">
                          <a:solidFill>
                            <a:srgbClr val="0070C0"/>
                          </a:solidFill>
                        </a:rPr>
                        <a:t>) </a:t>
                      </a:r>
                      <a:r>
                        <a:rPr lang="en-US" sz="900" b="0" dirty="0" err="1">
                          <a:solidFill>
                            <a:srgbClr val="0070C0"/>
                          </a:solidFill>
                        </a:rPr>
                        <a:t>치토세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NGO</a:t>
                      </a:r>
                      <a:endParaRPr sz="9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나고야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70C0"/>
                          </a:solidFill>
                        </a:rPr>
                        <a:t>주부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sz="900" b="0" dirty="0" err="1">
                          <a:solidFill>
                            <a:srgbClr val="0070C0"/>
                          </a:solidFill>
                        </a:rPr>
                        <a:t>센트레아</a:t>
                      </a:r>
                      <a:r>
                        <a:rPr lang="en-US" altLang="ko-KR" sz="900" b="0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1799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70C0"/>
                          </a:solidFill>
                        </a:rPr>
                        <a:t>FUK</a:t>
                      </a:r>
                      <a:endParaRPr sz="9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rgbClr val="0070C0"/>
                          </a:solidFill>
                        </a:rPr>
                        <a:t>후쿠오카</a:t>
                      </a:r>
                      <a:endParaRPr sz="9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3"/>
          <p:cNvGraphicFramePr/>
          <p:nvPr>
            <p:extLst>
              <p:ext uri="{D42A27DB-BD31-4B8C-83A1-F6EECF244321}">
                <p14:modId xmlns:p14="http://schemas.microsoft.com/office/powerpoint/2010/main" val="1879088562"/>
              </p:ext>
            </p:extLst>
          </p:nvPr>
        </p:nvGraphicFramePr>
        <p:xfrm>
          <a:off x="4999" y="3494395"/>
          <a:ext cx="2321350" cy="2058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7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GMP : STAR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32L/R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xT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BUMSI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ILS 14R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GUKDO </a:t>
                      </a:r>
                      <a:r>
                        <a:rPr lang="en-US" sz="800" b="1" u="none" strike="noStrike" cap="none" dirty="0" err="1"/>
                        <a:t>xU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DOKDO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/>
                        <a:t>OLMEN 160</a:t>
                      </a:r>
                      <a:endParaRPr sz="458" b="1" u="none" strike="noStrike" cap="none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32L(41’)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10499’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</a:rPr>
                        <a:t>14R(34’)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50">
                <a:tc gridSpan="3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32R(42’)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11811’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>
                          <a:solidFill>
                            <a:srgbClr val="00B050"/>
                          </a:solidFill>
                        </a:rPr>
                        <a:t>14L(38’)</a:t>
                      </a:r>
                      <a:endParaRPr sz="800" b="1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KIP /8(RWY 32), YJU R271, P73 /2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 : D3(6532’), E2(9117’), 32R : E1(6614’)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14R : C1(6578’)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gridSpan="6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32L/R : 8 KIP L/G, 14R : LOC CAPT L/G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FAF : Final Flap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TWR -&gt; GND -&gt; APRON (All by ATC)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Except RWY14R Landing (Until R)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029270949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RJBB(KIX) 17ft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RKSS(GMP) 59ft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KIX 130.95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-15분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GMP 131.15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" name="Google Shape;120;p3"/>
          <p:cNvSpPr txBox="1"/>
          <p:nvPr/>
        </p:nvSpPr>
        <p:spPr>
          <a:xfrm>
            <a:off x="-35514" y="602871"/>
            <a:ext cx="166619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Rwy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32L </a:t>
            </a:r>
            <a:r>
              <a:rPr lang="en-US"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Landing</a:t>
            </a: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(06:00L~0900L / 12:00L~15:00L /18:00L~21:00L)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1056807" y="14242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300;p19">
            <a:extLst>
              <a:ext uri="{FF2B5EF4-FFF2-40B4-BE49-F238E27FC236}">
                <a16:creationId xmlns:a16="http://schemas.microsoft.com/office/drawing/2014/main" id="{322683CB-72F3-2968-45AE-8ECEC61EF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621726"/>
              </p:ext>
            </p:extLst>
          </p:nvPr>
        </p:nvGraphicFramePr>
        <p:xfrm>
          <a:off x="0" y="1065982"/>
          <a:ext cx="2332950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930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KIX : SID – SOUJA tx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HELEN x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- SOUJA tx</a:t>
                      </a:r>
                      <a:endParaRPr sz="800"/>
                    </a:p>
                  </a:txBody>
                  <a:tcPr marL="36000" marR="36000" marT="36000" marB="3600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058</a:t>
                      </a:r>
                      <a:endParaRPr sz="458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058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238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b="1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(9000)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238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KIE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111.6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108.7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24L 110.7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24R 108.5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06L(15’)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06R (5’)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24L (12’)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775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Start, TAXI RTE 1, 2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2514967-B32E-DB96-72C0-5C07E4BA6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16" y="584746"/>
            <a:ext cx="492402" cy="49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6042E-1391-3EFF-D963-B4B8BE948E4D}"/>
              </a:ext>
            </a:extLst>
          </p:cNvPr>
          <p:cNvSpPr txBox="1"/>
          <p:nvPr/>
        </p:nvSpPr>
        <p:spPr>
          <a:xfrm>
            <a:off x="-20938" y="2762423"/>
            <a:ext cx="100219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132.7 – 133.8 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120.57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직사각형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5F609F-4F3D-A2FD-A1FC-659A46590E91}"/>
              </a:ext>
            </a:extLst>
          </p:cNvPr>
          <p:cNvSpPr/>
          <p:nvPr/>
        </p:nvSpPr>
        <p:spPr>
          <a:xfrm>
            <a:off x="1622852" y="306722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/>
              </a:rPr>
              <a:t>Japan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8"/>
          <p:cNvGraphicFramePr/>
          <p:nvPr>
            <p:extLst>
              <p:ext uri="{D42A27DB-BD31-4B8C-83A1-F6EECF244321}">
                <p14:modId xmlns:p14="http://schemas.microsoft.com/office/powerpoint/2010/main" val="2947711465"/>
              </p:ext>
            </p:extLst>
          </p:nvPr>
        </p:nvGraphicFramePr>
        <p:xfrm>
          <a:off x="0" y="639107"/>
          <a:ext cx="2335800" cy="14988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: SID (NADP 1)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LIMDI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xE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066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9000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066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KAMIT xW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246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246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YDM 109.0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07 109.9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25 111.3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07 : NONE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25 : YDM246/3, R290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07(87’)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25(76’)</a:t>
                      </a:r>
                      <a:endParaRPr sz="800" b="1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07 : Passing G4 CTC TWR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25 : 31 Holding PSN on P, E1,2,3 CTC TWR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6" name="Google Shape;196;p8"/>
          <p:cNvGraphicFramePr/>
          <p:nvPr>
            <p:extLst>
              <p:ext uri="{D42A27DB-BD31-4B8C-83A1-F6EECF244321}">
                <p14:modId xmlns:p14="http://schemas.microsoft.com/office/powerpoint/2010/main" val="2467035066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u="none" strike="noStrike" cap="none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CJU 129.4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700"/>
                        <a:buFont typeface="Calibri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</a:t>
                      </a:r>
                      <a:endParaRPr sz="7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 132.0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Google Shape;197;p8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501" y="2150396"/>
            <a:ext cx="1415542" cy="77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B7941-7C38-1F6C-82DC-A7D9C3DC35E7}"/>
              </a:ext>
            </a:extLst>
          </p:cNvPr>
          <p:cNvSpPr txBox="1"/>
          <p:nvPr/>
        </p:nvSpPr>
        <p:spPr>
          <a:xfrm>
            <a:off x="-55838" y="3017712"/>
            <a:ext cx="236475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121.2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– 120.72 – 126.17 – 132.8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132.95  - 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4" name="Google Shape;292;p18">
            <a:extLst>
              <a:ext uri="{FF2B5EF4-FFF2-40B4-BE49-F238E27FC236}">
                <a16:creationId xmlns:a16="http://schemas.microsoft.com/office/drawing/2014/main" id="{C27BC79A-3C53-AD4E-94CE-36669FDCF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432346"/>
              </p:ext>
            </p:extLst>
          </p:nvPr>
        </p:nvGraphicFramePr>
        <p:xfrm>
          <a:off x="4472" y="37405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82A2293-EC9A-B7D8-ACF6-EF97B81D97FB}"/>
              </a:ext>
            </a:extLst>
          </p:cNvPr>
          <p:cNvSpPr/>
          <p:nvPr/>
        </p:nvSpPr>
        <p:spPr>
          <a:xfrm>
            <a:off x="1651787" y="271998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52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0472A8B-F324-573B-F17A-C6C16EB27F9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83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1056807" y="167132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185;p7">
            <a:extLst>
              <a:ext uri="{FF2B5EF4-FFF2-40B4-BE49-F238E27FC236}">
                <a16:creationId xmlns:a16="http://schemas.microsoft.com/office/drawing/2014/main" id="{4AA90139-7D8C-A544-2E49-779F9C6A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70077"/>
              </p:ext>
            </p:extLst>
          </p:nvPr>
        </p:nvGraphicFramePr>
        <p:xfrm>
          <a:off x="4472" y="3960866"/>
          <a:ext cx="2330974" cy="15789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9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2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600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CJU : STAR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AFT Merge PT(220kts) DCT IAF(210kts), FAF (160kts)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xP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YUMIN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LIMDI </a:t>
                      </a:r>
                      <a:r>
                        <a:rPr lang="en-US" sz="800" b="1" dirty="0" err="1"/>
                        <a:t>xT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DUKAL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07(87’)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10433’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25(76’)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07 : P6(5176’), P5(5882’),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P4(6840’-ATC HIRO)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 : P7(5219’), P8(5882’), 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P10(7524’-ATC HIRO) 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75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Entering Rapid TWY CTC GND 121.675 (STOP x)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HST 40KTS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117;p3">
            <a:extLst>
              <a:ext uri="{FF2B5EF4-FFF2-40B4-BE49-F238E27FC236}">
                <a16:creationId xmlns:a16="http://schemas.microsoft.com/office/drawing/2014/main" id="{9918FCD0-48F9-3742-0CD5-9F665B43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651057"/>
              </p:ext>
            </p:extLst>
          </p:nvPr>
        </p:nvGraphicFramePr>
        <p:xfrm>
          <a:off x="-4046" y="78300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87633155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oogle Shape;119;p3">
            <a:extLst>
              <a:ext uri="{FF2B5EF4-FFF2-40B4-BE49-F238E27FC236}">
                <a16:creationId xmlns:a16="http://schemas.microsoft.com/office/drawing/2014/main" id="{5B07C474-3B6B-EDED-1E83-D395F2D0A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888925"/>
              </p:ext>
            </p:extLst>
          </p:nvPr>
        </p:nvGraphicFramePr>
        <p:xfrm>
          <a:off x="-2501" y="254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RKPC(CJU) 119ft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CJU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8BEDC-7E6A-3E6E-FBE9-B8FA96093469}"/>
              </a:ext>
            </a:extLst>
          </p:cNvPr>
          <p:cNvSpPr txBox="1"/>
          <p:nvPr/>
        </p:nvSpPr>
        <p:spPr>
          <a:xfrm>
            <a:off x="998160" y="2545455"/>
            <a:ext cx="1386918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126.17 – 120.72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124.52 -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7" name="그림 6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009DE233-E4A5-B767-C030-140E38D6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6027"/>
            <a:ext cx="1029898" cy="855481"/>
          </a:xfrm>
          <a:prstGeom prst="rect">
            <a:avLst/>
          </a:prstGeom>
        </p:spPr>
      </p:pic>
      <p:sp>
        <p:nvSpPr>
          <p:cNvPr id="9" name="Google Shape;197;p8">
            <a:extLst>
              <a:ext uri="{FF2B5EF4-FFF2-40B4-BE49-F238E27FC236}">
                <a16:creationId xmlns:a16="http://schemas.microsoft.com/office/drawing/2014/main" id="{09E19766-F0D4-76A3-915C-93658CB59A0E}"/>
              </a:ext>
            </a:extLst>
          </p:cNvPr>
          <p:cNvSpPr/>
          <p:nvPr/>
        </p:nvSpPr>
        <p:spPr>
          <a:xfrm>
            <a:off x="1105667" y="2421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AA58C2A-AEE6-6B3E-1D32-AC3698AA1CB4}"/>
              </a:ext>
            </a:extLst>
          </p:cNvPr>
          <p:cNvSpPr/>
          <p:nvPr/>
        </p:nvSpPr>
        <p:spPr>
          <a:xfrm>
            <a:off x="1651787" y="354756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825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2887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– 125.95 – 119.075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 – 119.25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2662202087"/>
              </p:ext>
            </p:extLst>
          </p:nvPr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304439633"/>
              </p:ext>
            </p:extLst>
          </p:nvPr>
        </p:nvGraphicFramePr>
        <p:xfrm>
          <a:off x="4472" y="3705686"/>
          <a:ext cx="2331400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NKG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(‘D’ N31 34.0 E118 42.1 – R101, R289)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ESB 71F/21A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(ESB 61F/11A)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SNQ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(ILS Z 06)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(24)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ESB 52F/22A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(ESB 42F/12A)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NJ210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25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dirty="0"/>
                        <a:t>(ILS Z 24)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07(41’)      11811’      25(39’)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06(43’)      11811’      24(38’)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D5(6499’), D6(7582’), 25 : D2(6505’), D1(7582’)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A5(6614’), A6(7860’), 24 : A3(6637’), A9(7864’)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IAF, Missed App SPD APP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210kts or 205kts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C 13,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4121388174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DCAAF97-49DD-AE80-34AF-512BE900E983}"/>
              </a:ext>
            </a:extLst>
          </p:cNvPr>
          <p:cNvSpPr/>
          <p:nvPr/>
        </p:nvSpPr>
        <p:spPr>
          <a:xfrm>
            <a:off x="1669148" y="343760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B7E4DE-4422-34F1-D7EA-F356A7B42392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54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729305340"/>
              </p:ext>
            </p:extLst>
          </p:nvPr>
        </p:nvGraphicFramePr>
        <p:xfrm>
          <a:off x="-4046" y="595076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NKG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ESB 61X/11D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(ESB 71X/21D)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>
                          <a:solidFill>
                            <a:srgbClr val="C00000"/>
                          </a:solidFill>
                        </a:rPr>
                        <a:t>064</a:t>
                      </a:r>
                      <a:endParaRPr lang="ko-Kore-KR" altLang="en-US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(25)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ESB 42X/12D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(ESB 52X/22D)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244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NJL 113.6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108.7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25 111.3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24 110.9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06(43’)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07(41’)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24(38’)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25(39’)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206454804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ZSNJ(NKG) 49ft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370769"/>
            <a:ext cx="193354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NKG APP 126.55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119.075 – 125.95 -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20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.55 -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45131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2E208F-F9E3-4DBD-EA14-654CF7F7CDE4}"/>
              </a:ext>
            </a:extLst>
          </p:cNvPr>
          <p:cNvSpPr/>
          <p:nvPr/>
        </p:nvSpPr>
        <p:spPr>
          <a:xfrm>
            <a:off x="1651787" y="307879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095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134.85 – 133.72 – 134.85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 – 119.4 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830405547"/>
              </p:ext>
            </p:extLst>
          </p:nvPr>
        </p:nvGraphicFramePr>
        <p:xfrm>
          <a:off x="0" y="61494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89860192"/>
              </p:ext>
            </p:extLst>
          </p:nvPr>
        </p:nvGraphicFramePr>
        <p:xfrm>
          <a:off x="4472" y="3705686"/>
          <a:ext cx="2331400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TAO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(AVBIK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014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LAROP R</a:t>
                      </a:r>
                      <a:r>
                        <a:rPr lang="en-US" altLang="ko-KR" sz="800" b="0" dirty="0">
                          <a:solidFill>
                            <a:srgbClr val="FFC000"/>
                          </a:solidFill>
                        </a:rPr>
                        <a:t>159</a:t>
                      </a:r>
                      <a:r>
                        <a:rPr lang="ko-KR" altLang="en-US" sz="800" b="0" dirty="0">
                          <a:solidFill>
                            <a:srgbClr val="FFC000"/>
                          </a:solidFill>
                        </a:rPr>
                        <a:t> 동쪽 금지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35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34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LAT 91A/01A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JD405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35</a:t>
                      </a:r>
                      <a:r>
                        <a:rPr lang="en-US" sz="800" b="0" dirty="0"/>
                        <a:t>(34)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17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16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LAT 81A/11A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JD305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17</a:t>
                      </a:r>
                      <a:r>
                        <a:rPr lang="en-US" altLang="ko-Kore-KR" sz="800" b="0" dirty="0"/>
                        <a:t>(16)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35(27’)      11811’      17(29’)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34(27’)      11811’      16(27’)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AVBIK R014, LAROP R159 (</a:t>
                      </a:r>
                      <a:r>
                        <a:rPr kumimoji="0" lang="ko-Kore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두점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연결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 : S2(5255’), S4(6624’), 17 : S1(5282’), S3(6604’)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 : R2(5278’), R4(6650’), 16 : R1(5318’), R3(6706’)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altLang="en-US" sz="800" dirty="0"/>
                        <a:t>위 </a:t>
                      </a:r>
                      <a:r>
                        <a:rPr lang="en-US" altLang="ko-KR" sz="800" dirty="0"/>
                        <a:t>Vacate Point </a:t>
                      </a:r>
                      <a:r>
                        <a:rPr lang="ko-KR" altLang="en-US" sz="800" dirty="0"/>
                        <a:t>불가시 </a:t>
                      </a:r>
                      <a:r>
                        <a:rPr lang="en-US" altLang="ko-KR" sz="800" dirty="0"/>
                        <a:t>TWR</a:t>
                      </a:r>
                      <a:r>
                        <a:rPr lang="ko-KR" altLang="en-US" sz="800" dirty="0"/>
                        <a:t> 보고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on </a:t>
                      </a:r>
                      <a:r>
                        <a:rPr lang="en-US" sz="800" dirty="0" err="1"/>
                        <a:t>Lxx</a:t>
                      </a:r>
                      <a:r>
                        <a:rPr lang="en-US" sz="800" dirty="0"/>
                        <a:t>, APU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897201385"/>
              </p:ext>
            </p:extLst>
          </p:nvPr>
        </p:nvGraphicFramePr>
        <p:xfrm>
          <a:off x="-2501" y="16504"/>
          <a:ext cx="2328850" cy="5788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2354A7B-36AB-097D-3F10-173DF5226C8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32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190E0B1-16E2-F3B3-F774-AFEF578BCE9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4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131805954"/>
              </p:ext>
            </p:extLst>
          </p:nvPr>
        </p:nvGraphicFramePr>
        <p:xfrm>
          <a:off x="-4046" y="706220"/>
          <a:ext cx="2335723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TAO : SID (NADP 1) 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34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</a:t>
                      </a:r>
                      <a:r>
                        <a:rPr lang="en-US" altLang="ko-KR" sz="800" b="0" u="none" strike="noStrike" cap="none" dirty="0"/>
                        <a:t>35</a:t>
                      </a:r>
                      <a:r>
                        <a:rPr lang="en-US" sz="800" b="0" u="none" strike="noStrike" cap="none" dirty="0"/>
                        <a:t>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LAT 91D/01D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(17)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LAT 81D/11D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JDG 114.45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110.15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35 109.75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34 108.55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34(27’)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35(27’)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11811’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16(27’)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17(29’)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Heading 190, Join W209 -&gt;  DCT LATUX CRS 147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887008107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ZSQD(TAO) 30ft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부터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-27918" y="2481872"/>
            <a:ext cx="1673856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APP 124.6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134.85 – 133.72 – DLC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18493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AD61ED-F06C-861F-DFAF-3517618C08E7}"/>
              </a:ext>
            </a:extLst>
          </p:cNvPr>
          <p:cNvSpPr/>
          <p:nvPr/>
        </p:nvSpPr>
        <p:spPr>
          <a:xfrm>
            <a:off x="1651787" y="307879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4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2117543042"/>
              </p:ext>
            </p:extLst>
          </p:nvPr>
        </p:nvGraphicFramePr>
        <p:xfrm>
          <a:off x="98101" y="156014"/>
          <a:ext cx="2132650" cy="40233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</a:t>
                      </a: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↔️ SHA</a:t>
                      </a:r>
                      <a:endParaRPr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GMP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CJU ↔️ PEK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NKG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TAO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PEK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PVG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YNJ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HGH 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WHE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3828124"/>
                  </a:ext>
                </a:extLst>
              </a:tr>
              <a:tr h="2534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XIY</a:t>
                      </a:r>
                      <a:endParaRPr lang="en-US" altLang="ko-Kore-KR" sz="2000" b="0" u="none" strike="noStrike" cap="none" dirty="0">
                        <a:solidFill>
                          <a:srgbClr val="00B05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7194592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E6A848E4-2872-EB35-9AC2-8CB47A78C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485CF3B-1B21-2645-B2E0-198C907E8E02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69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183736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 – 128.15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Final 119.0</a:t>
            </a:r>
          </a:p>
        </p:txBody>
      </p:sp>
      <p:graphicFrame>
        <p:nvGraphicFramePr>
          <p:cNvPr id="291" name="Google Shape;291;p18"/>
          <p:cNvGraphicFramePr/>
          <p:nvPr>
            <p:extLst>
              <p:ext uri="{D42A27DB-BD31-4B8C-83A1-F6EECF244321}">
                <p14:modId xmlns:p14="http://schemas.microsoft.com/office/powerpoint/2010/main" val="3489710406"/>
              </p:ext>
            </p:extLst>
          </p:nvPr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494330361"/>
              </p:ext>
            </p:extLst>
          </p:nvPr>
        </p:nvGraphicFramePr>
        <p:xfrm>
          <a:off x="4472" y="3705686"/>
          <a:ext cx="2333879" cy="18190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PEK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(RW01/19 main (RW36L/18R))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01</a:t>
                      </a:r>
                      <a:r>
                        <a:rPr lang="en-US" sz="800" b="0" dirty="0"/>
                        <a:t>(36L)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DUMAP </a:t>
                      </a:r>
                      <a:r>
                        <a:rPr lang="en-US" sz="800" b="1" dirty="0" err="1"/>
                        <a:t>xZA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AA421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01</a:t>
                      </a:r>
                      <a:r>
                        <a:rPr lang="en-US" sz="800" b="0" dirty="0"/>
                        <a:t>(Y 36L)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19</a:t>
                      </a:r>
                      <a:r>
                        <a:rPr lang="en-US" sz="800" b="0" dirty="0"/>
                        <a:t>(</a:t>
                      </a:r>
                      <a:r>
                        <a:rPr lang="en-US" altLang="ko-KR" sz="800" b="0" dirty="0"/>
                        <a:t>18R)</a:t>
                      </a:r>
                      <a:r>
                        <a:rPr lang="en-US" sz="800" b="0" dirty="0"/>
                        <a:t>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DUMAP </a:t>
                      </a:r>
                      <a:r>
                        <a:rPr lang="en-US" altLang="ko-Kore-KR" sz="800" b="1" dirty="0" err="1"/>
                        <a:t>xZA</a:t>
                      </a: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AA521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19</a:t>
                      </a:r>
                      <a:r>
                        <a:rPr lang="en-US" altLang="ko-Kore-KR" sz="800" b="0" dirty="0"/>
                        <a:t>(Y 18R)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01(84’)      12467’      19(94’)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3.2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rgbClr val="00B050"/>
                          </a:solidFill>
                        </a:rPr>
                        <a:t>36L(107’)      10499’      18R(115’)     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</a:t>
                      </a:r>
                      <a:r>
                        <a:rPr kumimoji="0" lang="en-US" altLang="ko-Kore-KR" sz="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RWxx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/8(180kts), /6(160kts) </a:t>
                      </a: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TMA Max 280kts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Q5(5223’), Q6(7024’), 19 :Q4(5298’), Q3(7103’)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36L : P6(6276’), P7(7719’), 18R : P3(6223’), P2(7552’)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dirty="0"/>
                        <a:t>Standard TAXI RTE in Jeppesen Chart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61046548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 China Beijing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2CF453-B95D-2D55-3B07-D90D56DCEB3B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8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FA0CAED-C5B8-22A0-6822-26CDA4767514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95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985096044"/>
              </p:ext>
            </p:extLst>
          </p:nvPr>
        </p:nvGraphicFramePr>
        <p:xfrm>
          <a:off x="-4046" y="796960"/>
          <a:ext cx="2335723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PEK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RW36R/18L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W2, W7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36R</a:t>
                      </a:r>
                      <a:endParaRPr lang="en-US" sz="800" b="1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(01)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xWD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359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359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18L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(19)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MUGLO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xZD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xYD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PEK 114.7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36R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18L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01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108.5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36R : PEK 325/11, 36L : PEK 326/13, 01 : PEK 323/9 R124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36R(98’)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01(84’)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18L(110’)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19(94’)</a:t>
                      </a:r>
                      <a:endParaRPr sz="800" b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COBT from ATIS “Enroute”, Bad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Wx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DOTRA SID</a:t>
                      </a:r>
                      <a:endParaRPr b="1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190694353"/>
              </p:ext>
            </p:extLst>
          </p:nvPr>
        </p:nvGraphicFramePr>
        <p:xfrm>
          <a:off x="-2501" y="16504"/>
          <a:ext cx="2328850" cy="77273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ZBAA(PEK) 116ft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Air China Beijing 132.0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30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(COBT/STD 15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 차이 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CTC Comm)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998160" y="2492153"/>
            <a:ext cx="141256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124.4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APP 120.6 – PEK 125.6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5686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 descr="텍스트, 지도, 도표, 라인이(가) 표시된 사진&#10;&#10;자동 생성된 설명">
            <a:extLst>
              <a:ext uri="{FF2B5EF4-FFF2-40B4-BE49-F238E27FC236}">
                <a16:creationId xmlns:a16="http://schemas.microsoft.com/office/drawing/2014/main" id="{9995A052-72E8-21E5-F8B4-8A7F91B0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7950"/>
            <a:ext cx="1029898" cy="855481"/>
          </a:xfrm>
          <a:prstGeom prst="rect">
            <a:avLst/>
          </a:prstGeom>
        </p:spPr>
      </p:pic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874613-6EE6-9A80-422F-0BB8DBCAA89B}"/>
              </a:ext>
            </a:extLst>
          </p:cNvPr>
          <p:cNvSpPr/>
          <p:nvPr/>
        </p:nvSpPr>
        <p:spPr>
          <a:xfrm>
            <a:off x="1663361" y="314824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062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56248"/>
            <a:ext cx="2291012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134.325(128.775)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APP 12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5.55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119.825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118.1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333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5711051"/>
              </p:ext>
            </p:extLst>
          </p:nvPr>
        </p:nvGraphicFramePr>
        <p:xfrm>
          <a:off x="4472" y="3916715"/>
          <a:ext cx="2307200" cy="16250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2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SHE :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(CLR Limit TOSID Late Handoff to SHE)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</a:t>
                      </a:r>
                      <a:r>
                        <a:rPr lang="en-US" altLang="ko-KR" sz="800" b="1" dirty="0"/>
                        <a:t>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TOSID 62A, 61A </a:t>
                      </a:r>
                      <a:endParaRPr lang="en-US"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TX504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24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TOSID 72A, 11A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TX662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06(170’)          10499’         24(198’)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3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Around TOSID – Present TRK or HDG – CTC SHE CTL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7591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D(6210’),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C(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7854’),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24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: J(6227’),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K(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7864’) - ATC</a:t>
                      </a: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 </a:t>
                      </a: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: HP06(03), 24 : HP06(03) Follow Me Car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Confirm Chocks in Place then Parking Brake Release!!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APU off Procedure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(GND Air Cond’ &amp; GPU)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68702482"/>
              </p:ext>
            </p:extLst>
          </p:nvPr>
        </p:nvGraphicFramePr>
        <p:xfrm>
          <a:off x="-2501" y="16504"/>
          <a:ext cx="2328850" cy="5898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China Southern Dispatch </a:t>
                      </a:r>
                      <a:r>
                        <a:rPr lang="en-US" altLang="ko-Kore-KR" sz="900" dirty="0"/>
                        <a:t>131.5</a:t>
                      </a:r>
                      <a:endParaRPr lang="en-US" altLang="ko-Kore-KR" sz="1400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993283" y="9325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A73C37-CF59-7012-0D50-0A8C12736755}"/>
              </a:ext>
            </a:extLst>
          </p:cNvPr>
          <p:cNvSpPr/>
          <p:nvPr/>
        </p:nvSpPr>
        <p:spPr>
          <a:xfrm>
            <a:off x="1651787" y="3530206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290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8907048-779E-BBF8-5B86-73A6715D9097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7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3643484758"/>
              </p:ext>
            </p:extLst>
          </p:nvPr>
        </p:nvGraphicFramePr>
        <p:xfrm>
          <a:off x="-4046" y="796960"/>
          <a:ext cx="2335723" cy="1548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9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058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SHE : SID (NADP 1) 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A2, A8 </a:t>
                      </a:r>
                      <a:r>
                        <a:rPr lang="en-US" sz="800" u="none" strike="noStrike" cap="none" dirty="0" err="1">
                          <a:solidFill>
                            <a:schemeClr val="accent4"/>
                          </a:solidFill>
                        </a:rPr>
                        <a:t>Intersec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 T/O by ATC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TOSID 61,62D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TOSID 71,72D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ATIS/DCL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SEY 114.1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06 110.5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06(170’)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10499’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24(198’)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Follow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FollowMe</a:t>
                      </a: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 Car Until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HPxx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Be Careful “Hold short CAT I Hold line”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Maintain Present TRK/HDG Join A588(CRS 217)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Offset R3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Active Fix DCT and EXE again!! 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2058332410"/>
              </p:ext>
            </p:extLst>
          </p:nvPr>
        </p:nvGraphicFramePr>
        <p:xfrm>
          <a:off x="-2501" y="16504"/>
          <a:ext cx="2328850" cy="7879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ZYTX(SHE) 198ft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China Southern Dispatch 131.5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DCL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가능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5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 </a:t>
                      </a: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READ BACK!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700" dirty="0">
                          <a:solidFill>
                            <a:srgbClr val="FF0000"/>
                          </a:solidFill>
                        </a:rPr>
                        <a:t>(Voice 10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altLang="ko-KR" sz="70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9087" y="2406392"/>
            <a:ext cx="1601721" cy="1017064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dirty="0">
                <a:solidFill>
                  <a:srgbClr val="FF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CTC APP without TWR Instruction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119.825 – 125.55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 134.325 – 135.65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132.8 – APP 119.75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03935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CE2EF10-FF6E-C94B-2725-B3EBD91DA06B}"/>
              </a:ext>
            </a:extLst>
          </p:cNvPr>
          <p:cNvSpPr/>
          <p:nvPr/>
        </p:nvSpPr>
        <p:spPr>
          <a:xfrm>
            <a:off x="1651787" y="305564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163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– 125.4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617716304"/>
              </p:ext>
            </p:extLst>
          </p:nvPr>
        </p:nvGraphicFramePr>
        <p:xfrm>
          <a:off x="4472" y="3705686"/>
          <a:ext cx="2351640" cy="1832803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66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508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PVG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(North of ‘PVGNB’, R-276 Prohibited)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34R</a:t>
                      </a:r>
                      <a:r>
                        <a:rPr lang="en-US" sz="800" b="0" dirty="0"/>
                        <a:t>(L)/35L(R)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DUM 91A/92A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MP2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16L(R)/</a:t>
                      </a:r>
                      <a:r>
                        <a:rPr lang="en-US" sz="800" b="0" dirty="0"/>
                        <a:t>17R(L)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DUM 81A/82A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MP1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5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34R/L(11’/12’)   12467’  16L/R(12’/11’)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35R(10’)      13123’     17L10’)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95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35L(12’)      11155’     17R(12’)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66460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34R : G4(5603’), G5(6896’), 16L : G3(5577’), G2(6909’)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35L : D4(5636’), D5(6932’), 17R : D3(5626’), D2(6942’)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Normally DUMET 6000m</a:t>
                      </a:r>
                      <a:endParaRPr lang="en-US" altLang="ko-KR" sz="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Follow Me Car Insight – TAXI L/T </a:t>
                      </a:r>
                      <a:r>
                        <a:rPr lang="en-US" sz="800" dirty="0" err="1"/>
                        <a:t>off,APU</a:t>
                      </a:r>
                      <a:r>
                        <a:rPr lang="en-US" sz="800" dirty="0"/>
                        <a:t> off Procedure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948310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249E7A-A45C-54A1-0C09-872C49733B6D}"/>
              </a:ext>
            </a:extLst>
          </p:cNvPr>
          <p:cNvSpPr/>
          <p:nvPr/>
        </p:nvSpPr>
        <p:spPr>
          <a:xfrm>
            <a:off x="1651787" y="3373948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555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BFE20D2-9E22-107A-6D34-D5883DF23365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35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97413401"/>
              </p:ext>
            </p:extLst>
          </p:nvPr>
        </p:nvGraphicFramePr>
        <p:xfrm>
          <a:off x="-4045" y="595076"/>
          <a:ext cx="2300931" cy="22082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99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4761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30296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PVG : SID (NADP 1)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FFC000"/>
                          </a:solidFill>
                        </a:rPr>
                        <a:t>(ATC Hold Expected Fuel Add!!)</a:t>
                      </a:r>
                      <a:endParaRPr sz="800" b="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34L/R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35R/L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LAM 92D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(LAM 91D)</a:t>
                      </a:r>
                      <a:endParaRPr sz="8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348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348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16R/L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17L/R</a:t>
                      </a:r>
                      <a:endParaRPr sz="800" b="0" u="none" strike="noStrike" cap="none" dirty="0"/>
                    </a:p>
                  </a:txBody>
                  <a:tcPr marL="0" marR="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LAM 82D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(LAM 81D)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168</a:t>
                      </a:r>
                      <a:endParaRPr sz="800" b="1" u="none" strike="noStrike" cap="none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168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483">
                <a:tc rowSpan="2"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PUD 116.9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35L 108.1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34L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108.3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35R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483">
                <a:tc gridSpan="3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16R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17L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4225180"/>
                  </a:ext>
                </a:extLst>
              </a:tr>
              <a:tr h="30067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34R/L(11’/12’)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35R(10’)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35L(12’)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12467’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11155’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17R(12’)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7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Ready for Intersection T/O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96655120"/>
              </p:ext>
            </p:extLst>
          </p:nvPr>
        </p:nvGraphicFramePr>
        <p:xfrm>
          <a:off x="-2501" y="16504"/>
          <a:ext cx="2328850" cy="5746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ZSPD(PVG) 13ft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China Eastern 130.5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20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분전</a:t>
                      </a: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, No READ BACK!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20837" y="2823127"/>
            <a:ext cx="1710405" cy="53860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125.4 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(Without Instruction)</a:t>
            </a: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125.62(</a:t>
            </a:r>
            <a:r>
              <a:rPr kumimoji="1" lang="en-US" altLang="ko-Kore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119.975</a:t>
            </a:r>
            <a:r>
              <a:rPr kumimoji="1" lang="en-US" altLang="ko-KR" sz="700" b="1" u="sng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120.95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83957"/>
              </p:ext>
            </p:extLst>
          </p:nvPr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7B720D-0D1B-9121-09AB-6FDEA1F31352}"/>
              </a:ext>
            </a:extLst>
          </p:cNvPr>
          <p:cNvSpPr/>
          <p:nvPr/>
        </p:nvSpPr>
        <p:spPr>
          <a:xfrm>
            <a:off x="1657574" y="2847302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45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192214"/>
            <a:ext cx="2291012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 – 135.65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SHE 119.3 – 118.9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TWR 118.75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659780030"/>
              </p:ext>
            </p:extLst>
          </p:nvPr>
        </p:nvGraphicFramePr>
        <p:xfrm>
          <a:off x="-1706" y="3761287"/>
          <a:ext cx="2333879" cy="1784392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YNJ : RNP STAR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(RW09 main for L/D)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CHK NAV DATA for Holding Area(Expect Hold Mil Train)</a:t>
                      </a:r>
                      <a:endParaRPr sz="800" b="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09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KANVU 09A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(OMBAD 09A)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YJ504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09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27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KANVU 19</a:t>
                      </a:r>
                      <a:r>
                        <a:rPr lang="en-US" altLang="ko-Kore-KR" sz="800" b="0" dirty="0"/>
                        <a:t>(18,17</a:t>
                      </a:r>
                      <a:r>
                        <a:rPr lang="en-US" altLang="ko-Kore-KR" sz="800" b="1" dirty="0"/>
                        <a:t>)A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(OMBAD 19</a:t>
                      </a:r>
                      <a:r>
                        <a:rPr lang="en-US" altLang="ko-Kore-KR" sz="800" b="0" dirty="0"/>
                        <a:t>(18)</a:t>
                      </a:r>
                      <a:r>
                        <a:rPr lang="en-US" altLang="ko-Kore-KR" sz="800" b="1" dirty="0"/>
                        <a:t>A)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YJ604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Report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27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09(621’)      8530’      27(597’)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3.3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FIX : DPRKK(N43 01.6/E129 52.0) R100, R200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        RWY27  /12 (Do not overshoot 12DME ARC)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19373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09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180 BACK(8530’),             27 : B(7400’), A (8350’)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Expect Hold Due to Military Training Time(ADD FUEL)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DEP.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665345525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sz="13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F8FC769-31D3-C65B-0A4D-8512B1FC1D77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3065740780"/>
              </p:ext>
            </p:extLst>
          </p:nvPr>
        </p:nvGraphicFramePr>
        <p:xfrm>
          <a:off x="0" y="0"/>
          <a:ext cx="2328875" cy="31462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2567780786"/>
              </p:ext>
            </p:extLst>
          </p:nvPr>
        </p:nvGraphicFramePr>
        <p:xfrm>
          <a:off x="138896" y="3171213"/>
          <a:ext cx="2060294" cy="19216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1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9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China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45352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SHA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NKG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난징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루커우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TAO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칭다오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자오동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PEK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베이징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소우뚜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캐피털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SHE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선양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탸오쎈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PVG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푸동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YNJ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옌지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HGH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황저우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rgbClr val="00B050"/>
                          </a:solidFill>
                        </a:rPr>
                        <a:t>샤오산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WHE</a:t>
                      </a:r>
                      <a:endParaRPr sz="90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웨이하이</a:t>
                      </a:r>
                      <a:r>
                        <a:rPr lang="en-US" altLang="ko-KR" sz="9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00B050"/>
                          </a:solidFill>
                        </a:rPr>
                        <a:t>따쉐이푸오</a:t>
                      </a:r>
                      <a:endParaRPr sz="9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143320"/>
                  </a:ext>
                </a:extLst>
              </a:tr>
              <a:tr h="1746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00B050"/>
                          </a:solidFill>
                        </a:rPr>
                        <a:t>XIY</a:t>
                      </a:r>
                      <a:endParaRPr sz="90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ore-KR" altLang="en-US" sz="900" dirty="0">
                          <a:solidFill>
                            <a:srgbClr val="00B050"/>
                          </a:solidFill>
                        </a:rPr>
                        <a:t>시안</a:t>
                      </a:r>
                      <a:r>
                        <a:rPr lang="en-US" altLang="ko-Kore-KR" sz="9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900" dirty="0" err="1">
                          <a:solidFill>
                            <a:srgbClr val="00B050"/>
                          </a:solidFill>
                        </a:rPr>
                        <a:t>시엔양</a:t>
                      </a:r>
                      <a:endParaRPr sz="900" b="0" dirty="0">
                        <a:solidFill>
                          <a:srgbClr val="AA47F5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21985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85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EB1F91-A32C-4EF8-0E55-67221839AEA3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243983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634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9500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7287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6500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4600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33209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3200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515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425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355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623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243799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YNJ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YNJ A/P Elevation : 623ft = 22.5hPa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7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815102279"/>
              </p:ext>
            </p:extLst>
          </p:nvPr>
        </p:nvGraphicFramePr>
        <p:xfrm>
          <a:off x="-4046" y="586900"/>
          <a:ext cx="2369211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42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2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812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YNJ : RNP SID (NADP 1) </a:t>
                      </a: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RW27 Main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CTOT from GND Staff due to Mil Train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Consider Improve C/B &amp; NO Bleed T/O (in Summer)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KANVU 09D (01D)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271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271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/>
                        <a:t>09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KANVU 19D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(11D)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179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SPD 200kts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179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YNJ 113.1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09 108.7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27 109.3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27 : YNJ 271/3.6, YNJ 073/10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(MAX 162kts)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09 : YNJ 091/4.5, YNJ 287/11 (MAX 162kts)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27(597’)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RWY 27 180 Back(Clockwise)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/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ZYYJ(YNJ) </a:t>
                      </a:r>
                      <a:r>
                        <a:rPr lang="en-US" altLang="ko-Kore-KR" sz="13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624ft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118.75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1250078" y="2475724"/>
            <a:ext cx="113685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YNJ 118.75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SHE 132.35 – 119.3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128.77 –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135.65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132.95 - ICN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19609A6-7271-6D23-5630-D75089A2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6857"/>
            <a:ext cx="1311394" cy="602996"/>
          </a:xfrm>
          <a:prstGeom prst="rect">
            <a:avLst/>
          </a:prstGeom>
        </p:spPr>
      </p:pic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5D96964-DA7D-DB70-8854-38CF355C9A8D}"/>
              </a:ext>
            </a:extLst>
          </p:cNvPr>
          <p:cNvSpPr/>
          <p:nvPr/>
        </p:nvSpPr>
        <p:spPr>
          <a:xfrm>
            <a:off x="1651787" y="3148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92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4798"/>
            <a:ext cx="2496196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126.17 – 120.72 – 124.52(125.72)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120.95 – 120.55 - SHA APP 125.62 – 119.7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119.82 – 120.4 – 125.55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055251099"/>
              </p:ext>
            </p:extLst>
          </p:nvPr>
        </p:nvGraphicFramePr>
        <p:xfrm>
          <a:off x="4472" y="3681982"/>
          <a:ext cx="2311025" cy="19213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8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02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HGH : STAR 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- STAR, APP, Missed APP Keep Track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Cauton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Military Traffic </a:t>
                      </a:r>
                      <a:r>
                        <a:rPr lang="en-US" sz="800" b="0" dirty="0">
                          <a:solidFill>
                            <a:srgbClr val="FF0000"/>
                          </a:solidFill>
                        </a:rPr>
                        <a:t>(Missed APP ALT In ATIS)</a:t>
                      </a:r>
                      <a:endParaRPr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06/07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OKT, SUP 91A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HC410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24/25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OKT, SUP 81A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HC305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Z xx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12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128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1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APP SPD REST in APP Chart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095565"/>
                  </a:ext>
                </a:extLst>
              </a:tr>
              <a:tr h="34116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 : C5(5613’), C6(6899’), 24 : C4(5613’), C3(6981’)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07 : A5(6266’),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A6(7565’)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 25 : A4(6250’), 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A3(7555’) TWR </a:t>
                      </a:r>
                      <a:r>
                        <a:rPr lang="en-US" sz="800" b="1" dirty="0" err="1">
                          <a:solidFill>
                            <a:srgbClr val="FF0000"/>
                          </a:solidFill>
                        </a:rPr>
                        <a:t>Permisson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accent1"/>
                          </a:solidFill>
                        </a:rPr>
                        <a:t>Report RWY Vacated</a:t>
                      </a:r>
                      <a:endParaRPr lang="en-US" sz="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44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700" dirty="0"/>
                        <a:t>TAXI RTE In Jeppesen Chart, </a:t>
                      </a:r>
                      <a:r>
                        <a:rPr lang="en-US" sz="700" dirty="0"/>
                        <a:t>Follow Me Car, APU off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847130966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27311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D544921-59D8-2C59-3286-145F4315D9D9}"/>
              </a:ext>
            </a:extLst>
          </p:cNvPr>
          <p:cNvSpPr/>
          <p:nvPr/>
        </p:nvSpPr>
        <p:spPr>
          <a:xfrm>
            <a:off x="1651787" y="3420245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8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55571" y="3177666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97707" y="3142302"/>
            <a:ext cx="330540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0070C0"/>
                </a:solidFill>
              </a:rPr>
              <a:t>TA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49B192A-52FC-825F-D237-334CAD1FDCC8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06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6882F-FDE6-F4CD-5407-162E3DE9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" y="2535825"/>
            <a:ext cx="832968" cy="631595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1626338291"/>
              </p:ext>
            </p:extLst>
          </p:nvPr>
        </p:nvGraphicFramePr>
        <p:xfrm>
          <a:off x="-4045" y="860542"/>
          <a:ext cx="2339846" cy="169316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04">
                  <a:extLst>
                    <a:ext uri="{9D8B030D-6E8A-4147-A177-3AD203B41FA5}">
                      <a16:colId xmlns:a16="http://schemas.microsoft.com/office/drawing/2014/main" val="2940550374"/>
                    </a:ext>
                  </a:extLst>
                </a:gridCol>
                <a:gridCol w="292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7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08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56088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HGH: SID (NADP 1) </a:t>
                      </a:r>
                    </a:p>
                  </a:txBody>
                  <a:tcPr marL="36000" marR="72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06/07</a:t>
                      </a:r>
                      <a:endParaRPr sz="800" b="0" u="none" strike="noStrike" cap="none" dirty="0"/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OKT, SUP 91D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04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24/25</a:t>
                      </a:r>
                    </a:p>
                  </a:txBody>
                  <a:tcPr marL="0" marR="0" marT="3600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SUP 81D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249</a:t>
                      </a:r>
                      <a:endParaRPr sz="800" b="1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(900m)</a:t>
                      </a:r>
                      <a:endParaRPr lang="ko-Kore-K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249</a:t>
                      </a:r>
                      <a:endParaRPr lang="ko-Kore-KR" altLang="en-US" dirty="0"/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378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HGH 113.0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110.5</a:t>
                      </a: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110.35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111.5</a:t>
                      </a:r>
                      <a:endParaRPr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25 108.5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800" b="0" u="none" strike="noStrike" cap="none" dirty="0">
                          <a:solidFill>
                            <a:schemeClr val="tx1"/>
                          </a:solidFill>
                        </a:rPr>
                        <a:t>24/25 : HGH 249/5.5, R020</a:t>
                      </a:r>
                      <a:endParaRPr lang="ko-Kore-KR" altLang="en-US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2556726"/>
                  </a:ext>
                </a:extLst>
              </a:tr>
              <a:tr h="141859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06(22’)          11155’          24(22’)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16L/R(12’/11’)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17L(10’)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859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07(22’)           11811’         25(22’)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217085"/>
                  </a:ext>
                </a:extLst>
              </a:tr>
              <a:tr h="267567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APU Start, TUG Connect After Beacon L/T 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/>
                        <a:t>Red/Blue </a:t>
                      </a:r>
                      <a:r>
                        <a:rPr lang="en-US" sz="800" u="none" strike="noStrike" cap="none" dirty="0" err="1"/>
                        <a:t>PushBack</a:t>
                      </a:r>
                      <a:r>
                        <a:rPr lang="en-US" sz="800" u="none" strike="noStrike" cap="none" dirty="0"/>
                        <a:t>, Verify RWY </a:t>
                      </a:r>
                      <a:r>
                        <a:rPr lang="en-US" altLang="ko-KR" sz="800" u="none" strike="noStrike" cap="none" dirty="0"/>
                        <a:t>&amp;</a:t>
                      </a:r>
                      <a:r>
                        <a:rPr lang="ko-KR" altLang="en-US" sz="800" u="none" strike="noStrike" cap="none" dirty="0"/>
                        <a:t> </a:t>
                      </a:r>
                      <a:r>
                        <a:rPr lang="en-US" sz="800" u="none" strike="noStrike" cap="none" dirty="0"/>
                        <a:t>Direction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u="none" strike="noStrike" cap="none" dirty="0">
                          <a:solidFill>
                            <a:srgbClr val="00B050"/>
                          </a:solidFill>
                        </a:rPr>
                        <a:t>After T/O, Report T/O RWY</a:t>
                      </a:r>
                      <a:endParaRPr lang="en-US" sz="800" u="none" strike="noStrike" cap="none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155905173"/>
              </p:ext>
            </p:extLst>
          </p:nvPr>
        </p:nvGraphicFramePr>
        <p:xfrm>
          <a:off x="-2501" y="16504"/>
          <a:ext cx="2328850" cy="8379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ZSHC(HGH) 22ft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Hangzhou Reporting Office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130.65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DCL(NO Readback)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Voice 10min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전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5517" y="2723165"/>
            <a:ext cx="1710405" cy="78277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HGH APP 120.4 – 119.82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 APP 119.975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SHA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120.55 - 120.95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ICN 125.725(124.52) – 120.72 – 126.17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– 119.75</a:t>
            </a:r>
            <a:endParaRPr kumimoji="1" lang="ko-Kore-KR" altLang="en-US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EA72C02-893D-80AB-C1B5-D0AD7E61DEE9}"/>
              </a:ext>
            </a:extLst>
          </p:cNvPr>
          <p:cNvSpPr/>
          <p:nvPr/>
        </p:nvSpPr>
        <p:spPr>
          <a:xfrm>
            <a:off x="1651787" y="289938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748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55838" y="3293811"/>
            <a:ext cx="1917513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WHE TWR 118.65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(130.0)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107163590"/>
              </p:ext>
            </p:extLst>
          </p:nvPr>
        </p:nvGraphicFramePr>
        <p:xfrm>
          <a:off x="-1706" y="3951218"/>
          <a:ext cx="2333879" cy="159996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1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WEH </a:t>
                      </a: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(TL 69) </a:t>
                      </a:r>
                      <a:r>
                        <a:rPr lang="en-US" sz="800" dirty="0"/>
                        <a:t>: RNAV STAR </a:t>
                      </a:r>
                      <a:r>
                        <a:rPr lang="en-US" sz="800" dirty="0">
                          <a:solidFill>
                            <a:srgbClr val="00B050"/>
                          </a:solidFill>
                        </a:rPr>
                        <a:t>(QFE but QNH Operation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Around AGAVO ATIS 126.25 get RWY, APP info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03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WH106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03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IKE xx F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WH206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ILS Z 21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03(113’)          8530’          21(146’)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 03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B(6500’), C(5300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21 : D(7300’)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90 Turn Vacate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RWY 21 Short Track Miles -&gt; Req one Orbit WH113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Watch MLDW Due to RWY 21 </a:t>
                      </a:r>
                      <a:r>
                        <a:rPr lang="en-US" altLang="ko-Kore-KR" sz="800" b="0" dirty="0" err="1">
                          <a:solidFill>
                            <a:srgbClr val="C00000"/>
                          </a:solidFill>
                        </a:rPr>
                        <a:t>ShortCut</a:t>
                      </a:r>
                      <a:endParaRPr lang="en-US" altLang="ko-Kore-KR" sz="800" b="0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Descend Published Report Published = CLR APP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967153133"/>
              </p:ext>
            </p:extLst>
          </p:nvPr>
        </p:nvGraphicFramePr>
        <p:xfrm>
          <a:off x="-2501" y="12087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sz="12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E23E752-ACE1-7421-5106-79D1E7E0EF39}"/>
              </a:ext>
            </a:extLst>
          </p:cNvPr>
          <p:cNvSpPr/>
          <p:nvPr/>
        </p:nvSpPr>
        <p:spPr>
          <a:xfrm>
            <a:off x="1651787" y="358807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94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1261518" y="3548722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984456" y="3513354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9E08-9399-887D-087F-8AD383B55718}"/>
              </a:ext>
            </a:extLst>
          </p:cNvPr>
          <p:cNvSpPr txBox="1"/>
          <p:nvPr/>
        </p:nvSpPr>
        <p:spPr>
          <a:xfrm>
            <a:off x="24681" y="5030270"/>
            <a:ext cx="1624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rgbClr val="C00000"/>
                </a:solidFill>
              </a:rPr>
              <a:t>QFE Next Page</a:t>
            </a:r>
            <a:endParaRPr kumimoji="1" lang="ko-Kore-KR" altLang="en-US" sz="1050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AF21F4E-8C9C-427D-21CD-DFB14BD167E9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7;p28">
            <a:extLst>
              <a:ext uri="{FF2B5EF4-FFF2-40B4-BE49-F238E27FC236}">
                <a16:creationId xmlns:a16="http://schemas.microsoft.com/office/drawing/2014/main" id="{3BC43B3A-BAD2-E13A-4922-2BB962CCA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335596"/>
              </p:ext>
            </p:extLst>
          </p:nvPr>
        </p:nvGraphicFramePr>
        <p:xfrm>
          <a:off x="7" y="822012"/>
          <a:ext cx="2328850" cy="46929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013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543703711"/>
                    </a:ext>
                  </a:extLst>
                </a:gridCol>
                <a:gridCol w="657817">
                  <a:extLst>
                    <a:ext uri="{9D8B030D-6E8A-4147-A177-3AD203B41FA5}">
                      <a16:colId xmlns:a16="http://schemas.microsoft.com/office/drawing/2014/main" val="240925829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Height based on QFE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(instructed by ATC)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Altitude base on QNH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(Set Altitude : QFE + </a:t>
                      </a:r>
                      <a:r>
                        <a:rPr lang="en-US" sz="800" dirty="0" err="1"/>
                        <a:t>Elev</a:t>
                      </a:r>
                      <a:r>
                        <a:rPr lang="en-US" sz="800" dirty="0"/>
                        <a:t> SET)</a:t>
                      </a:r>
                      <a:endParaRPr sz="800" dirty="0"/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on QFE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xxx m plus Elevation Set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7571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543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7000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688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6000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05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5100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508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1200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773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65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2013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900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3100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800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2700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8893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700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646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600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569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550 m 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1900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7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500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906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400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262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350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1300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54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300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1100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6768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280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1000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023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200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800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892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100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400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505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0 m</a:t>
                      </a:r>
                      <a:endParaRPr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03 : 113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solidFill>
                            <a:srgbClr val="0070C0"/>
                          </a:solidFill>
                        </a:rPr>
                        <a:t>21 : 146 ft</a:t>
                      </a:r>
                      <a:endParaRPr lang="ko-Kore-KR" altLang="en-US" sz="9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087151422"/>
                  </a:ext>
                </a:extLst>
              </a:tr>
            </a:tbl>
          </a:graphicData>
        </a:graphic>
      </p:graphicFrame>
      <p:graphicFrame>
        <p:nvGraphicFramePr>
          <p:cNvPr id="5" name="Google Shape;381;p28">
            <a:extLst>
              <a:ext uri="{FF2B5EF4-FFF2-40B4-BE49-F238E27FC236}">
                <a16:creationId xmlns:a16="http://schemas.microsoft.com/office/drawing/2014/main" id="{574A80DF-A9B9-C95F-1A2C-D48963F2F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247137"/>
              </p:ext>
            </p:extLst>
          </p:nvPr>
        </p:nvGraphicFramePr>
        <p:xfrm>
          <a:off x="7" y="0"/>
          <a:ext cx="2328850" cy="8229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C00000"/>
                          </a:solidFill>
                        </a:rPr>
                        <a:t>WEH</a:t>
                      </a:r>
                      <a:r>
                        <a:rPr lang="en-US" sz="1000" dirty="0"/>
                        <a:t>  Altitude / Height Conversion Table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 err="1">
                          <a:solidFill>
                            <a:srgbClr val="C00000"/>
                          </a:solidFill>
                        </a:rPr>
                        <a:t>xxxx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 meters on STD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이후 적용</a:t>
                      </a:r>
                      <a:endParaRPr lang="en-US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meters on QFE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xxxx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-&gt; REQ QNH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-&gt; QNH xxx SET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후 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Conversion Table </a:t>
                      </a:r>
                      <a:r>
                        <a:rPr lang="ko-KR" altLang="en-US" sz="800" b="1" dirty="0">
                          <a:solidFill>
                            <a:srgbClr val="0070C0"/>
                          </a:solidFill>
                        </a:rPr>
                        <a:t>사용</a:t>
                      </a:r>
                      <a:endParaRPr lang="en-US" altLang="ko-KR" sz="8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03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113ft = 4.0hPa, 21 </a:t>
                      </a:r>
                      <a:r>
                        <a:rPr lang="en-US" altLang="ko-KR" sz="800" b="1" dirty="0" err="1">
                          <a:solidFill>
                            <a:srgbClr val="00B050"/>
                          </a:solidFill>
                        </a:rPr>
                        <a:t>Elev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 : 146ft = 5.2hPa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579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309956683"/>
              </p:ext>
            </p:extLst>
          </p:nvPr>
        </p:nvGraphicFramePr>
        <p:xfrm>
          <a:off x="4919" y="568970"/>
          <a:ext cx="2300363" cy="1914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2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542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WEH 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(TA 4930’) </a:t>
                      </a:r>
                      <a:r>
                        <a:rPr lang="en-US" sz="800" u="none" strike="noStrike" cap="none" dirty="0"/>
                        <a:t>: RNP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03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IKE xx X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4500m(14800’)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WHE 115.8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03 110.1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03(113’)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8530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21(146’)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RWY03/21 Expect C – Taxi down on RWY – 180 Back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0" dirty="0">
                          <a:solidFill>
                            <a:schemeClr val="tx1"/>
                          </a:solidFill>
                        </a:rPr>
                        <a:t>Taxi to RWY21 via B -&gt; Confirm 180 Back!!!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>
                          <a:solidFill>
                            <a:srgbClr val="C00000"/>
                          </a:solidFill>
                        </a:rPr>
                        <a:t>180 Back No Terminal Side Turn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dirty="0">
                          <a:solidFill>
                            <a:srgbClr val="0070C0"/>
                          </a:solidFill>
                        </a:rPr>
                        <a:t>PAX Window must closed Between APP and DEP 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4287823038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ZSWH(WEH)146ft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 Min, TWR 118.65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50119" y="2509276"/>
            <a:ext cx="748923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TWR 118.65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CAC7CD4-98E6-8004-ECC6-D82BC228CB84}"/>
              </a:ext>
            </a:extLst>
          </p:cNvPr>
          <p:cNvSpPr/>
          <p:nvPr/>
        </p:nvSpPr>
        <p:spPr>
          <a:xfrm>
            <a:off x="1651787" y="3049859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6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473379389"/>
              </p:ext>
            </p:extLst>
          </p:nvPr>
        </p:nvGraphicFramePr>
        <p:xfrm>
          <a:off x="98101" y="184953"/>
          <a:ext cx="2132650" cy="2341207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13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1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S.E Asia</a:t>
                      </a:r>
                      <a:endParaRPr sz="2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329717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CXR 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SGN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778637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PNH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547744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AA47F5"/>
                          </a:solidFill>
                          <a:latin typeface="Calibri"/>
                          <a:cs typeface="Calibri"/>
                          <a:sym typeface="Calibri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MNL</a:t>
                      </a:r>
                      <a:endParaRPr lang="en-US" altLang="ko-Kore-KR" sz="2000" b="0" u="none" strike="noStrike" cap="none" dirty="0">
                        <a:solidFill>
                          <a:srgbClr val="AA47F5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86838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2000" b="0" u="none" strike="noStrike" cap="none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  <a:sym typeface="Calibri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ICN ↔️ GUM</a:t>
                      </a:r>
                      <a:endParaRPr lang="en-US" altLang="ko-Kore-KR" sz="2000" b="0" u="none" strike="noStrike" cap="none" dirty="0">
                        <a:solidFill>
                          <a:srgbClr val="FFC000"/>
                        </a:solidFill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1931844"/>
                  </a:ext>
                </a:extLst>
              </a:tr>
            </a:tbl>
          </a:graphicData>
        </a:graphic>
      </p:graphicFrame>
      <p:graphicFrame>
        <p:nvGraphicFramePr>
          <p:cNvPr id="2" name="Google Shape;90;p1">
            <a:extLst>
              <a:ext uri="{FF2B5EF4-FFF2-40B4-BE49-F238E27FC236}">
                <a16:creationId xmlns:a16="http://schemas.microsoft.com/office/drawing/2014/main" id="{420D4B99-E8E2-695D-C567-AA64CB4A5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471260"/>
              </p:ext>
            </p:extLst>
          </p:nvPr>
        </p:nvGraphicFramePr>
        <p:xfrm>
          <a:off x="185895" y="4446365"/>
          <a:ext cx="1969476" cy="5563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96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14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Next Page</a:t>
                      </a:r>
                    </a:p>
                  </a:txBody>
                  <a:tcPr marL="91450" marR="91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67BBAE9-B926-F113-1CFE-703A0FA7B23A}"/>
              </a:ext>
            </a:extLst>
          </p:cNvPr>
          <p:cNvSpPr/>
          <p:nvPr/>
        </p:nvSpPr>
        <p:spPr>
          <a:xfrm>
            <a:off x="847353" y="522010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165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16083" y="3136641"/>
            <a:ext cx="2239716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125.15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TGU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132.8 – DLC 132.95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TAO 133.725 – 128.15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125.6 – 120.35 – 133.65 – 134.15 - 126.7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125.3 – 120.95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XIY APP 119.05 – 120.2 – 125.1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28907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NOPIK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NOPIK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BINIL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BINIL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P518 R068, R278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dirty="0"/>
                        <a:t>P518 R068, R278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809042537"/>
              </p:ext>
            </p:extLst>
          </p:nvPr>
        </p:nvGraphicFramePr>
        <p:xfrm>
          <a:off x="-1706" y="4004222"/>
          <a:ext cx="2333879" cy="1537816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3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XIY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(TL 118) </a:t>
                      </a:r>
                      <a:r>
                        <a:rPr lang="en-US" sz="800" dirty="0"/>
                        <a:t>: RNAV STAR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Req ILS APP instead of Visual APP (Speed Restriction)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LOVRA xx W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XY906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05/R</a:t>
                      </a:r>
                      <a:endParaRPr lang="en-US" sz="800" b="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4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23R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dirty="0"/>
                        <a:t>LOVRA xx Y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XY801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RNAV ILS Z 23R/L</a:t>
                      </a:r>
                      <a:endParaRPr sz="800" b="1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3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78636"/>
                  </a:ext>
                </a:extLst>
              </a:tr>
              <a:tr h="160867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 05L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: A3(6778’), A2(9032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23R : A6(5544’), A7(6512’)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05R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: D4(5613’), D3(7322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23L : D5(5646’), D6(7408’)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07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Follow Me Car, CTC Apron before Gate 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“Closing to xx TWY, apply to change to xx Freq”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rgbClr val="0070C0"/>
                          </a:solidFill>
                        </a:rPr>
                        <a:t>Taxi RTE in Jeppesen Chart. </a:t>
                      </a: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4980095"/>
              </p:ext>
            </p:extLst>
          </p:nvPr>
        </p:nvGraphicFramePr>
        <p:xfrm>
          <a:off x="-2501" y="12087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</a:t>
                      </a:r>
                      <a:r>
                        <a:rPr lang="en-US" sz="600" dirty="0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차이시</a:t>
                      </a:r>
                      <a:r>
                        <a:rPr lang="en-US" sz="6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CTC Comm</a:t>
                      </a:r>
                      <a:endParaRPr sz="9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Airport Operation Center 132.0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14927" y="147365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856CD2-FE31-6284-01C8-D7D16E5D0A5D}"/>
              </a:ext>
            </a:extLst>
          </p:cNvPr>
          <p:cNvSpPr/>
          <p:nvPr/>
        </p:nvSpPr>
        <p:spPr>
          <a:xfrm>
            <a:off x="1651787" y="3698037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83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795"/>
            <a:ext cx="2328863" cy="5064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BCDBC-383F-5581-5E39-83905EACA8B3}"/>
              </a:ext>
            </a:extLst>
          </p:cNvPr>
          <p:cNvSpPr txBox="1"/>
          <p:nvPr/>
        </p:nvSpPr>
        <p:spPr>
          <a:xfrm>
            <a:off x="1278611" y="4006314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0070C0"/>
                </a:solidFill>
              </a:rPr>
              <a:t>550M       1800ft</a:t>
            </a:r>
            <a:endParaRPr kumimoji="1" lang="ko-Kore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EEFEB8-F9E4-386F-27B1-F3014416BF74}"/>
              </a:ext>
            </a:extLst>
          </p:cNvPr>
          <p:cNvSpPr/>
          <p:nvPr/>
        </p:nvSpPr>
        <p:spPr>
          <a:xfrm>
            <a:off x="68822" y="3180964"/>
            <a:ext cx="1000283" cy="33342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6845-A7AA-98C4-534C-70B808775E8B}"/>
              </a:ext>
            </a:extLst>
          </p:cNvPr>
          <p:cNvSpPr txBox="1"/>
          <p:nvPr/>
        </p:nvSpPr>
        <p:spPr>
          <a:xfrm>
            <a:off x="1015375" y="3142296"/>
            <a:ext cx="338554" cy="41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b="1" dirty="0">
                <a:solidFill>
                  <a:srgbClr val="C00000"/>
                </a:solidFill>
              </a:rPr>
              <a:t>TL</a:t>
            </a:r>
          </a:p>
          <a:p>
            <a:pPr algn="dist">
              <a:lnSpc>
                <a:spcPct val="150000"/>
              </a:lnSpc>
            </a:pPr>
            <a:r>
              <a:rPr kumimoji="1" lang="en-US" altLang="ko-Kore-KR" sz="900" b="1" dirty="0">
                <a:solidFill>
                  <a:srgbClr val="C00000"/>
                </a:solidFill>
              </a:rPr>
              <a:t>TA</a:t>
            </a:r>
            <a:endParaRPr kumimoji="1" lang="ko-Kore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986224-3CA1-75D5-0CA8-58CC5B2A8016}"/>
              </a:ext>
            </a:extLst>
          </p:cNvPr>
          <p:cNvSpPr/>
          <p:nvPr/>
        </p:nvSpPr>
        <p:spPr>
          <a:xfrm>
            <a:off x="847353" y="527797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라인, 원, 폰트이(가) 표시된 사진&#10;&#10;자동 생성된 설명">
            <a:extLst>
              <a:ext uri="{FF2B5EF4-FFF2-40B4-BE49-F238E27FC236}">
                <a16:creationId xmlns:a16="http://schemas.microsoft.com/office/drawing/2014/main" id="{79E91389-E6D4-6BB5-D030-8522DB1A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6" y="2634634"/>
            <a:ext cx="818867" cy="487272"/>
          </a:xfrm>
          <a:prstGeom prst="rect">
            <a:avLst/>
          </a:prstGeom>
        </p:spPr>
      </p:pic>
      <p:graphicFrame>
        <p:nvGraphicFramePr>
          <p:cNvPr id="117" name="Google Shape;117;p3"/>
          <p:cNvGraphicFramePr/>
          <p:nvPr>
            <p:extLst>
              <p:ext uri="{D42A27DB-BD31-4B8C-83A1-F6EECF244321}">
                <p14:modId xmlns:p14="http://schemas.microsoft.com/office/powerpoint/2010/main" val="2441745775"/>
              </p:ext>
            </p:extLst>
          </p:nvPr>
        </p:nvGraphicFramePr>
        <p:xfrm>
          <a:off x="-4046" y="692910"/>
          <a:ext cx="2334438" cy="1936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0">
                  <a:extLst>
                    <a:ext uri="{9D8B030D-6E8A-4147-A177-3AD203B41FA5}">
                      <a16:colId xmlns:a16="http://schemas.microsoft.com/office/drawing/2014/main" val="456969378"/>
                    </a:ext>
                  </a:extLst>
                </a:gridCol>
                <a:gridCol w="2376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879">
                  <a:extLst>
                    <a:ext uri="{9D8B030D-6E8A-4147-A177-3AD203B41FA5}">
                      <a16:colId xmlns:a16="http://schemas.microsoft.com/office/drawing/2014/main" val="585746357"/>
                    </a:ext>
                  </a:extLst>
                </a:gridCol>
                <a:gridCol w="165775">
                  <a:extLst>
                    <a:ext uri="{9D8B030D-6E8A-4147-A177-3AD203B41FA5}">
                      <a16:colId xmlns:a16="http://schemas.microsoft.com/office/drawing/2014/main" val="2630083129"/>
                    </a:ext>
                  </a:extLst>
                </a:gridCol>
                <a:gridCol w="28210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147257">
                <a:tc gridSpan="1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XIY (TA 9850’)</a:t>
                      </a:r>
                      <a:r>
                        <a:rPr lang="en-US" sz="800" u="none" strike="noStrike" cap="none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800" u="none" strike="noStrike" cap="none" dirty="0"/>
                        <a:t>: RNAV SID (NADP 1)</a:t>
                      </a:r>
                      <a:endParaRPr lang="en-US" sz="800" u="none" strike="noStrike" cap="none" dirty="0">
                        <a:solidFill>
                          <a:schemeClr val="accent4"/>
                        </a:solidFill>
                      </a:endParaRP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WJC xx W</a:t>
                      </a:r>
                      <a:r>
                        <a:rPr lang="en-US" sz="800" b="0" u="none" strike="noStrike" cap="none" dirty="0">
                          <a:solidFill>
                            <a:srgbClr val="0070C0"/>
                          </a:solidFill>
                        </a:rPr>
                        <a:t>/Z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052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052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WJC xx X</a:t>
                      </a:r>
                      <a:r>
                        <a:rPr lang="en-US" altLang="ko-Kore-KR" sz="800" b="0" u="none" strike="noStrike" cap="none" dirty="0">
                          <a:solidFill>
                            <a:srgbClr val="0070C0"/>
                          </a:solidFill>
                        </a:rPr>
                        <a:t>/Y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232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1500m(4900’)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232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LCZ 109.0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05L 109.9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23R 110.3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21 110.7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05R 109.3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23L 111.1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83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23R/L : LCZ /18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47479"/>
                  </a:ext>
                </a:extLst>
              </a:tr>
              <a:tr h="133833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05L(1562’)          9843’          23R(1569’)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833">
                <a:tc gridSpan="2"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05R(1556’)          12467’          23L(1538’)</a:t>
                      </a:r>
                      <a:endParaRPr lang="en-US" altLang="ko-Kore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6261"/>
                  </a:ext>
                </a:extLst>
              </a:tr>
              <a:tr h="136405"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Req Full length to Delivery</a:t>
                      </a:r>
                      <a:endParaRPr lang="en-US" altLang="ko-Kore-KR" sz="80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9" name="Google Shape;119;p3"/>
          <p:cNvGraphicFramePr/>
          <p:nvPr>
            <p:extLst>
              <p:ext uri="{D42A27DB-BD31-4B8C-83A1-F6EECF244321}">
                <p14:modId xmlns:p14="http://schemas.microsoft.com/office/powerpoint/2010/main" val="3970673618"/>
              </p:ext>
            </p:extLst>
          </p:nvPr>
        </p:nvGraphicFramePr>
        <p:xfrm>
          <a:off x="-2501" y="16504"/>
          <a:ext cx="2328850" cy="68129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ZLXY(XIY)</a:t>
                      </a:r>
                      <a:r>
                        <a:rPr lang="en-US" altLang="ko-Kore-KR" sz="12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1572ft</a:t>
                      </a:r>
                      <a:endParaRPr lang="en-US" altLang="ko-Kore-KR" sz="12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dirty="0"/>
                        <a:t>Airport Operation Center 132.0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DCL -20 Min, Read Back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3"/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9CD-0CE1-2081-CE8C-F9EB8DF1D6DE}"/>
              </a:ext>
            </a:extLst>
          </p:cNvPr>
          <p:cNvSpPr txBox="1"/>
          <p:nvPr/>
        </p:nvSpPr>
        <p:spPr>
          <a:xfrm>
            <a:off x="620492" y="2737843"/>
            <a:ext cx="1794081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119.9- XIY 120.95 – 124.1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PEK 126.7 – 134.15 – 128.3 – 120.35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DLC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123.2 - 132.95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132.8 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xA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PAMBI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REBIT 170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RWY /8, /5 , P518 R068, R278</a:t>
                      </a:r>
                      <a:endParaRPr sz="458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B538F5-03F3-C5A0-114C-C38C1B3D58AD}"/>
              </a:ext>
            </a:extLst>
          </p:cNvPr>
          <p:cNvSpPr/>
          <p:nvPr/>
        </p:nvSpPr>
        <p:spPr>
          <a:xfrm>
            <a:off x="1651787" y="3125094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</a:t>
            </a:r>
            <a:endParaRPr lang="en-US" altLang="ko-KR" sz="1800" b="1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3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134.05 – CXR APP 127.9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431729543"/>
              </p:ext>
            </p:extLst>
          </p:nvPr>
        </p:nvGraphicFramePr>
        <p:xfrm>
          <a:off x="-2501" y="3698694"/>
          <a:ext cx="2327658" cy="1864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1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11837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  <a:gridCol w="511481">
                  <a:extLst>
                    <a:ext uri="{9D8B030D-6E8A-4147-A177-3AD203B41FA5}">
                      <a16:colId xmlns:a16="http://schemas.microsoft.com/office/drawing/2014/main" val="2076907169"/>
                    </a:ext>
                  </a:extLst>
                </a:gridCol>
              </a:tblGrid>
              <a:tr h="324137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CXR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Wx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, Using RWY from </a:t>
                      </a:r>
                      <a:r>
                        <a:rPr lang="en-US" sz="800" dirty="0" err="1">
                          <a:solidFill>
                            <a:schemeClr val="accent4"/>
                          </a:solidFill>
                        </a:rPr>
                        <a:t>HoChiMinh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 CTL)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RWY20 Max Tail Wind 15kts, </a:t>
                      </a:r>
                      <a:r>
                        <a:rPr lang="en-US" sz="800" b="0" dirty="0" err="1">
                          <a:solidFill>
                            <a:srgbClr val="FFC000"/>
                          </a:solidFill>
                        </a:rPr>
                        <a:t>chk</a:t>
                      </a: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 condition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CAAV STAR, APP not Authorized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20L</a:t>
                      </a:r>
                      <a:r>
                        <a:rPr lang="en-US" sz="800" b="0" dirty="0"/>
                        <a:t>/R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COTUN, BANKE, HUNTA, NHATA xx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r>
                        <a:rPr lang="en-US" sz="800" b="1" dirty="0"/>
                        <a:t>CR xxx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Y 20L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RNP 20R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02R</a:t>
                      </a:r>
                      <a:r>
                        <a:rPr lang="en-US" sz="800" b="0" dirty="0"/>
                        <a:t>/L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ore-KR" sz="800" b="1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ILS X/Z 02L/R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02R(15’)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20L(34’)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02L(20’)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3.5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도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10010’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20R(46’)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20L : G3(6735’), G1(9603’),   02R : G5(6528’), G7(9662’)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20R : W4(5971’), W3(7680’),02L : W5(5606’), W6(7345’)</a:t>
                      </a:r>
                      <a:r>
                        <a:rPr lang="en-US" sz="8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Service,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 Caution!!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39052970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BFDA17-699D-A0C3-A1F6-B1CDE98B3DE3}"/>
              </a:ext>
            </a:extLst>
          </p:cNvPr>
          <p:cNvSpPr/>
          <p:nvPr/>
        </p:nvSpPr>
        <p:spPr>
          <a:xfrm>
            <a:off x="1469976" y="342603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469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605063"/>
              </p:ext>
            </p:extLst>
          </p:nvPr>
        </p:nvGraphicFramePr>
        <p:xfrm>
          <a:off x="-4046" y="586900"/>
          <a:ext cx="2347194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5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4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8614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CNX : RNP SID (NADP 1)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Follow Restrictions due to Military Traffic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02L</a:t>
                      </a:r>
                      <a:r>
                        <a:rPr lang="en-US" sz="800" b="0" u="none" strike="noStrike" cap="none" dirty="0"/>
                        <a:t>/R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020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</a:t>
                      </a:r>
                      <a:r>
                        <a:rPr lang="en-US" altLang="ko-KR" sz="800" b="1" u="none" strike="noStrike" cap="none" dirty="0">
                          <a:solidFill>
                            <a:srgbClr val="0070C0"/>
                          </a:solidFill>
                        </a:rPr>
                        <a:t>100</a:t>
                      </a:r>
                      <a:endParaRPr lang="en-US"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020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20R</a:t>
                      </a:r>
                      <a:r>
                        <a:rPr lang="en-US" sz="800" b="0" u="none" strike="noStrike" cap="none" dirty="0"/>
                        <a:t>/L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NIHOA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xxB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200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ATC/FL100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200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CRA 116.5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02R 111.9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02L 110.7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20L 110.3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02 : CRA 020/2, R090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 20 : CRA 200/6, R150</a:t>
                      </a:r>
                      <a:endParaRPr sz="800" b="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6816789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02L(20’) 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02R(15’) 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</a:t>
                      </a:r>
                      <a:r>
                        <a:rPr lang="ko-KR" alt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</a:t>
                      </a:r>
                      <a:endParaRPr lang="en-US" sz="800" b="1" u="none" strike="noStrike" cap="none" dirty="0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TWY Y5 only below wingspan 36m/118ft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91675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VVCR(CXR) 46ft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118.2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75855" y="2358321"/>
            <a:ext cx="1612942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127.9 – HCM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DAD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9" name="그림 8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40FAD37A-76DB-4884-AE7F-03831C7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6310"/>
            <a:ext cx="845389" cy="825728"/>
          </a:xfrm>
          <a:prstGeom prst="rect">
            <a:avLst/>
          </a:prstGeom>
        </p:spPr>
      </p:pic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F13AC3-0D74-CEBB-7100-2629A32A1FE4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63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3848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119.3 - </a:t>
            </a: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 – HCM 120.7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132.35 – SGN APP 125.5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2356095685"/>
              </p:ext>
            </p:extLst>
          </p:nvPr>
        </p:nvGraphicFramePr>
        <p:xfrm>
          <a:off x="-11466" y="3788344"/>
          <a:ext cx="2365375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06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22411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946450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SGN : STAR 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VVHM)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190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25R</a:t>
                      </a:r>
                      <a:r>
                        <a:rPr lang="en-US" sz="800" b="0" dirty="0"/>
                        <a:t>(L)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xxH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/>
                        <a:t>SOKAN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W 25R/L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07R</a:t>
                      </a:r>
                      <a:r>
                        <a:rPr lang="en-US" sz="800" b="0" dirty="0"/>
                        <a:t>(L)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SAMDU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W 07R, VOR 07L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25R(33’)            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 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07L(20’)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10007’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79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25L(32’)      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12559’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10036’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07R(24’)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25R:</a:t>
                      </a:r>
                      <a:r>
                        <a:rPr lang="en-US" sz="800" b="1" dirty="0">
                          <a:solidFill>
                            <a:schemeClr val="accent1"/>
                          </a:solidFill>
                        </a:rPr>
                        <a:t>P4(6158’), P5(6991’)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07R:</a:t>
                      </a:r>
                      <a:r>
                        <a:rPr lang="en-US" altLang="ko-Kore-KR" sz="800" b="1" dirty="0">
                          <a:solidFill>
                            <a:schemeClr val="accent1"/>
                          </a:solidFill>
                        </a:rPr>
                        <a:t>S6(4412’),S5(6574’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en-US" altLang="ko-KR" sz="700" b="1" dirty="0">
                          <a:solidFill>
                            <a:schemeClr val="accent1"/>
                          </a:solidFill>
                        </a:rPr>
                        <a:t>11</a:t>
                      </a:r>
                      <a:r>
                        <a:rPr lang="en-US" altLang="ko-Kore-KR" sz="700" b="1" dirty="0">
                          <a:solidFill>
                            <a:schemeClr val="accent1"/>
                          </a:solidFill>
                        </a:rPr>
                        <a:t>0도</a:t>
                      </a:r>
                      <a:r>
                        <a:rPr lang="en-US" altLang="ko-KR" sz="800" b="1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1"/>
                          </a:solidFill>
                        </a:rPr>
                        <a:t>B737 P4, P5, S6, S5 Unable Tell ATC</a:t>
                      </a:r>
                      <a:endParaRPr lang="en-US" altLang="ko-Kore-KR" sz="800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25L : S7(6824’),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S8(9671’),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</a:rPr>
                        <a:t>     07L : P3(6266’), P2(8907’)</a:t>
                      </a:r>
                      <a:endParaRPr lang="en-US" altLang="ko-Kore-KR" sz="80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 err="1"/>
                        <a:t>FollowMe</a:t>
                      </a:r>
                      <a:r>
                        <a:rPr lang="en-US" sz="800" dirty="0"/>
                        <a:t> Car Service in Ramp </a:t>
                      </a:r>
                      <a:r>
                        <a:rPr lang="en-US" sz="800" dirty="0">
                          <a:solidFill>
                            <a:schemeClr val="accent1"/>
                          </a:solidFill>
                        </a:rPr>
                        <a:t>(Caution STOPBAR L/T)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Sensitie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VDGS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!!!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0.5m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이내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2m STOP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시 바로 정지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) </a:t>
                      </a:r>
                      <a:endParaRPr 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1133473494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None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756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756709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1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SGN : RNP SID (NADP 1) TA 18000’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Request RWY due to Performance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25L</a:t>
                      </a:r>
                      <a:r>
                        <a:rPr lang="en-US" sz="800" b="0" u="none" strike="noStrike" cap="none" dirty="0"/>
                        <a:t>(R)</a:t>
                      </a: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sz="800" b="1" u="none" strike="noStrike" cap="none" dirty="0" err="1">
                          <a:solidFill>
                            <a:srgbClr val="0070C0"/>
                          </a:solidFill>
                        </a:rPr>
                        <a:t>xxD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250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11000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250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07L</a:t>
                      </a:r>
                      <a:r>
                        <a:rPr lang="en-US" sz="800" b="0" u="none" strike="noStrike" cap="none" dirty="0"/>
                        <a:t>(R)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070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3000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900m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070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TSH 116.8</a:t>
                      </a:r>
                      <a:endParaRPr sz="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25R 110.5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07R 111.7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25L 108.3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25R(33’)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10007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07L(20’)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20R(46’)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ore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25L(32’)</a:t>
                      </a:r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12559’          07R(24’)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10000’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20L(34’)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93353"/>
                  </a:ext>
                </a:extLst>
              </a:tr>
              <a:tr h="11570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Caution TSAT +- 5min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 CLR, RWY CHG After TAXI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Caution STOPBAR L/T, </a:t>
                      </a: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</a:rPr>
                        <a:t>Follow Car Service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15812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VVTS(SGN) 33ft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None</a:t>
                      </a:r>
                      <a:endParaRPr sz="1200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DEL 121.8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8327" y="2363041"/>
            <a:ext cx="1963999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125.5 – HCM 120.1 - 134.05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TPE 129.1 – 127.9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 – 123.6 - 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432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36663"/>
            <a:ext cx="2117887" cy="693899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  <a:r>
              <a:rPr kumimoji="1" lang="ko-KR" altLang="en-US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132.15 – 127.1 – SNY 122.6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</a:t>
            </a:r>
            <a:endParaRPr kumimoji="1" lang="en-US" altLang="ko-Kore-KR" sz="700" b="1" u="sng" dirty="0">
              <a:solidFill>
                <a:srgbClr val="C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691509060"/>
              </p:ext>
            </p:extLst>
          </p:nvPr>
        </p:nvGraphicFramePr>
        <p:xfrm>
          <a:off x="20430" y="3857452"/>
          <a:ext cx="2286834" cy="1670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532">
                  <a:extLst>
                    <a:ext uri="{9D8B030D-6E8A-4147-A177-3AD203B41FA5}">
                      <a16:colId xmlns:a16="http://schemas.microsoft.com/office/drawing/2014/main" val="689142997"/>
                    </a:ext>
                  </a:extLst>
                </a:gridCol>
                <a:gridCol w="518328">
                  <a:extLst>
                    <a:ext uri="{9D8B030D-6E8A-4147-A177-3AD203B41FA5}">
                      <a16:colId xmlns:a16="http://schemas.microsoft.com/office/drawing/2014/main" val="502366202"/>
                    </a:ext>
                  </a:extLst>
                </a:gridCol>
                <a:gridCol w="595906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PNH : RNAV STAR (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ATC, ATIS)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Caution CLR Limit GONLY, Do not Confuse ANAT, ANAB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05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NANXY </a:t>
                      </a:r>
                      <a:r>
                        <a:rPr lang="en-US" sz="800" b="1" dirty="0" err="1"/>
                        <a:t>xxB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/>
                        <a:t>BOSET</a:t>
                      </a:r>
                      <a:endParaRPr lang="en-US" sz="700" b="1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SOKAN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05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DETMA </a:t>
                      </a:r>
                      <a:r>
                        <a:rPr lang="en-US" sz="800" b="1" dirty="0" err="1"/>
                        <a:t>xxA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KOSDA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Del Holding Data</a:t>
                      </a:r>
                      <a:endParaRPr lang="en-US" sz="700" b="0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SAMDU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ILS 23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05(40’)       9843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9350’ (DISP TH)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23(37’)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05 : E(6240’), H(7148’),     23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C(7004’), 180 Back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No Centerline L/T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APU Off after 5min after parking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Stand 10 follow Lead-in Marking(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xxA,B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 Blue Line!!)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2857097307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PNH DIS 129.0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93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73837"/>
              </p:ext>
            </p:extLst>
          </p:nvPr>
        </p:nvGraphicFramePr>
        <p:xfrm>
          <a:off x="-15808" y="580010"/>
          <a:ext cx="2349161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297551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PNH : RNAV SID (NADP 1) TA 10000’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accent4"/>
                          </a:solidFill>
                        </a:rPr>
                        <a:t>RWY 23 SEYHA Watch Over Bank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0</a:t>
                      </a:r>
                      <a:r>
                        <a:rPr lang="en-US" sz="800" b="1" u="none" strike="noStrike" cap="none" dirty="0"/>
                        <a:t>5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NANXY xx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(SEYHA xx)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046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5000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(ATC)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046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/>
                        <a:t>23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KADUM </a:t>
                      </a:r>
                      <a:r>
                        <a:rPr lang="en-US" altLang="ko-Kore-KR" sz="800" b="1" u="none" strike="noStrike" cap="none" dirty="0" err="1">
                          <a:solidFill>
                            <a:srgbClr val="0070C0"/>
                          </a:solidFill>
                        </a:rPr>
                        <a:t>xxE</a:t>
                      </a:r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/A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226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226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9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PNH 114.3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23 109.7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05(40’)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9843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23(37’)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10010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endParaRPr sz="800" b="1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PNH 226/2.5, R160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48163"/>
                  </a:ext>
                </a:extLst>
              </a:tr>
              <a:tr h="28029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</a:rPr>
                        <a:t>APU Start 10min Before DEP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Line up 180 Back follow Yellow Guide Line</a:t>
                      </a:r>
                      <a:endParaRPr lang="en-US" sz="8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498896"/>
              </p:ext>
            </p:extLst>
          </p:nvPr>
        </p:nvGraphicFramePr>
        <p:xfrm>
          <a:off x="-2501" y="16504"/>
          <a:ext cx="2328850" cy="55937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VDPP(PNH) 40ft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PNH DIS 129.0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-10min,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TWR 118.0 By Voice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48DFD2B7-3E52-6B57-0EA3-05AC6BD7B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56" y="2308901"/>
            <a:ext cx="806295" cy="67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705647" y="2325828"/>
            <a:ext cx="1590500" cy="855482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APP 123.8 – PNH 127.5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HNI 123.3 – SNY 122.6</a:t>
            </a:r>
            <a:r>
              <a:rPr kumimoji="1" lang="en-US" altLang="ko-Kore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(-5min)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HKG 121.7 – TPE 129.1 – 125.5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en-US" altLang="ko-KR" sz="700" b="1" u="sng" dirty="0">
                <a:solidFill>
                  <a:srgbClr val="C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(SENKA /20)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931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F9807-5AEF-8D80-6311-45C5000B22FB}"/>
              </a:ext>
            </a:extLst>
          </p:cNvPr>
          <p:cNvSpPr txBox="1"/>
          <p:nvPr/>
        </p:nvSpPr>
        <p:spPr>
          <a:xfrm>
            <a:off x="-69798" y="3164294"/>
            <a:ext cx="2465740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127.5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125.5 – 127.9 – 129.1 – MNL 119.3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RDO 8942(5655)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</p:txBody>
      </p:sp>
      <p:graphicFrame>
        <p:nvGraphicFramePr>
          <p:cNvPr id="291" name="Google Shape;291;p18"/>
          <p:cNvGraphicFramePr/>
          <p:nvPr/>
        </p:nvGraphicFramePr>
        <p:xfrm>
          <a:off x="0" y="635155"/>
          <a:ext cx="2332925" cy="2560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xA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ATC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xY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BOPTA </a:t>
                      </a:r>
                      <a:r>
                        <a:rPr lang="en-US" sz="800" b="1" dirty="0" err="1">
                          <a:solidFill>
                            <a:srgbClr val="0070C0"/>
                          </a:solidFill>
                        </a:rPr>
                        <a:t>xC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BOPTA </a:t>
                      </a:r>
                      <a:r>
                        <a:rPr lang="en-US" sz="800" dirty="0" err="1"/>
                        <a:t>xH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NCN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113.8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33L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33L/R : NC05L/R,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34L/R : WNG333/4.6, R242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/>
                        <a:t>YJU R271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2" name="Google Shape;292;p18"/>
          <p:cNvGraphicFramePr/>
          <p:nvPr>
            <p:extLst>
              <p:ext uri="{D42A27DB-BD31-4B8C-83A1-F6EECF244321}">
                <p14:modId xmlns:p14="http://schemas.microsoft.com/office/powerpoint/2010/main" val="3020483033"/>
              </p:ext>
            </p:extLst>
          </p:nvPr>
        </p:nvGraphicFramePr>
        <p:xfrm>
          <a:off x="-11466" y="3783028"/>
          <a:ext cx="2365375" cy="179257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25">
                  <a:extLst>
                    <a:ext uri="{9D8B030D-6E8A-4147-A177-3AD203B41FA5}">
                      <a16:colId xmlns:a16="http://schemas.microsoft.com/office/drawing/2014/main" val="1544796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992510185"/>
                    </a:ext>
                  </a:extLst>
                </a:gridCol>
              </a:tblGrid>
              <a:tr h="120271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MNL : RNP STAR with RNP APP </a:t>
                      </a:r>
                      <a:r>
                        <a:rPr lang="en-US" sz="800" dirty="0">
                          <a:solidFill>
                            <a:schemeClr val="accent4"/>
                          </a:solidFill>
                        </a:rPr>
                        <a:t>(CPDLC : RPHI)</a:t>
                      </a:r>
                      <a:r>
                        <a:rPr lang="ko-KR" altLang="en-US" sz="800" dirty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TL 130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FFC000"/>
                          </a:solidFill>
                        </a:rPr>
                        <a:t>3 STAR Difference Track Mile &amp; IAF  </a:t>
                      </a:r>
                      <a:endParaRPr sz="800" b="0" dirty="0">
                        <a:solidFill>
                          <a:srgbClr val="FFC000"/>
                        </a:solidFill>
                      </a:endParaRPr>
                    </a:p>
                  </a:txBody>
                  <a:tcPr marL="0" marR="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</a:t>
                      </a:r>
                      <a:endParaRPr sz="800" b="0" dirty="0"/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POLIO, NABAL </a:t>
                      </a:r>
                      <a:r>
                        <a:rPr lang="en-US" sz="800" b="1" dirty="0" err="1"/>
                        <a:t>xxR</a:t>
                      </a:r>
                      <a:r>
                        <a:rPr lang="en-US" sz="800" b="1" dirty="0"/>
                        <a:t>/P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DCT MIA RDR </a:t>
                      </a:r>
                      <a:r>
                        <a:rPr lang="en-US" sz="800" b="1" dirty="0" err="1">
                          <a:solidFill>
                            <a:srgbClr val="00B050"/>
                          </a:solidFill>
                        </a:rPr>
                        <a:t>Vec</a:t>
                      </a:r>
                      <a:endParaRPr lang="en-US"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>
                          <a:solidFill>
                            <a:srgbClr val="C00000"/>
                          </a:solidFill>
                        </a:rPr>
                        <a:t>(TMA 250, 20NM 210)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DAGAT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(GONDO)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RNP 06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06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24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DALAP </a:t>
                      </a:r>
                      <a:r>
                        <a:rPr lang="en-US" sz="800" b="1" dirty="0" err="1"/>
                        <a:t>xxG</a:t>
                      </a:r>
                      <a:endParaRPr 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MEDAM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(MUTAN)</a:t>
                      </a:r>
                      <a:endParaRPr lang="ko-Kore-KR" altLang="en-US"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RNP 24 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ILS 24</a:t>
                      </a:r>
                      <a:endParaRPr lang="ko-Kore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7695380"/>
                  </a:ext>
                </a:extLst>
              </a:tr>
              <a:tr h="1374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(16’)             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11188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’             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00B050"/>
                          </a:solidFill>
                        </a:rPr>
                        <a:t>24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(75’)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06 : R2(6223’), R1(8221’),     24 </a:t>
                      </a:r>
                      <a:r>
                        <a:rPr lang="en-US" altLang="ko-Kore-KR" sz="800" b="1" dirty="0">
                          <a:solidFill>
                            <a:schemeClr val="tx1"/>
                          </a:solidFill>
                        </a:rPr>
                        <a:t>: R4(6095’), R5(7746’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70C0"/>
                          </a:solidFill>
                        </a:rPr>
                        <a:t>Unable advise ATC, </a:t>
                      </a:r>
                      <a:r>
                        <a:rPr lang="en-US" altLang="ko-KR" sz="800" b="0" dirty="0">
                          <a:solidFill>
                            <a:srgbClr val="C00000"/>
                          </a:solidFill>
                        </a:rPr>
                        <a:t>Do not confuse R2, E2, RWY31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479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CTC Ramp before Entering apron, Report </a:t>
                      </a:r>
                      <a:r>
                        <a:rPr lang="en-US" sz="800" dirty="0" err="1"/>
                        <a:t>Chockin</a:t>
                      </a:r>
                      <a:r>
                        <a:rPr lang="en-US" sz="800" dirty="0"/>
                        <a:t> Time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Caution </a:t>
                      </a:r>
                      <a:r>
                        <a:rPr lang="en-US" sz="800" b="1" dirty="0" err="1">
                          <a:solidFill>
                            <a:srgbClr val="C00000"/>
                          </a:solidFill>
                        </a:rPr>
                        <a:t>HotSpot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 RWY31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93" name="Google Shape;293;p18"/>
          <p:cNvGraphicFramePr/>
          <p:nvPr>
            <p:extLst>
              <p:ext uri="{D42A27DB-BD31-4B8C-83A1-F6EECF244321}">
                <p14:modId xmlns:p14="http://schemas.microsoft.com/office/powerpoint/2010/main" val="3513704510"/>
              </p:ext>
            </p:extLst>
          </p:nvPr>
        </p:nvGraphicFramePr>
        <p:xfrm>
          <a:off x="-2501" y="16504"/>
          <a:ext cx="2328850" cy="6093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PAGSS </a:t>
                      </a:r>
                      <a:r>
                        <a:rPr lang="en-US" sz="900" dirty="0" err="1"/>
                        <a:t>Oper</a:t>
                      </a:r>
                      <a:r>
                        <a:rPr lang="en-US" sz="900" dirty="0"/>
                        <a:t> 131.0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</a:rPr>
                        <a:t>No D-ATIS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4" name="Google Shape;294;p18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AAB07A0-B244-1F75-A200-72ACAFBC97D5}"/>
              </a:ext>
            </a:extLst>
          </p:cNvPr>
          <p:cNvSpPr/>
          <p:nvPr/>
        </p:nvSpPr>
        <p:spPr>
          <a:xfrm>
            <a:off x="1469976" y="346654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2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27"/>
          <p:cNvGraphicFramePr/>
          <p:nvPr>
            <p:extLst>
              <p:ext uri="{D42A27DB-BD31-4B8C-83A1-F6EECF244321}">
                <p14:modId xmlns:p14="http://schemas.microsoft.com/office/powerpoint/2010/main" val="4209157471"/>
              </p:ext>
            </p:extLst>
          </p:nvPr>
        </p:nvGraphicFramePr>
        <p:xfrm>
          <a:off x="0" y="0"/>
          <a:ext cx="2328875" cy="373601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PA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손님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여러분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안녕하십니까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기장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___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입니다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저희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대한항공을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이용해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주셔서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대단히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endParaRPr lang="ko-Kore-KR" altLang="en-US" sz="80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 (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국제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공항까지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비행시간은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시간 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___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 </a:t>
                      </a:r>
                      <a:r>
                        <a:rPr lang="ko-KR" alt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으로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예상됩니다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비행 중에는 항공기가 갑자기 흔들릴 수도 있으니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자리에 않아 계실 때에는 항상 좌석벨트를 매주시기 바랍니다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저는 여러분을 안전하게 모시기 위해 최선을 다하겠습니다</a:t>
                      </a:r>
                      <a:r>
                        <a:rPr lang="en-US" altLang="ko-KR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ko-KR" alt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감사합니다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Good morning (afternoon /evening), ladies and gentlemen.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captain </a:t>
                      </a:r>
                      <a:r>
                        <a:rPr lang="en-US" sz="9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last name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speaking.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Welcome aboard Korean Air.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flight is bound for ___(international) airport</a:t>
                      </a:r>
                      <a:r>
                        <a:rPr lang="ko-KR" alt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our flight time is ___ hours(s) and minutes.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ko-Kore-KR" altLang="en-US"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your safety, keep your seatbelts fastened while you are seated.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Thank you for choosing </a:t>
                      </a:r>
                      <a:r>
                        <a:rPr lang="en-US" sz="900" b="1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Koreanair</a:t>
                      </a: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Please enjoy the flight. </a:t>
                      </a:r>
                      <a:endParaRPr sz="9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27"/>
          <p:cNvGraphicFramePr/>
          <p:nvPr>
            <p:extLst>
              <p:ext uri="{D42A27DB-BD31-4B8C-83A1-F6EECF244321}">
                <p14:modId xmlns:p14="http://schemas.microsoft.com/office/powerpoint/2010/main" val="1642829737"/>
              </p:ext>
            </p:extLst>
          </p:nvPr>
        </p:nvGraphicFramePr>
        <p:xfrm>
          <a:off x="104172" y="3778985"/>
          <a:ext cx="2100805" cy="1297839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52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2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85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S.E Asia</a:t>
                      </a:r>
                      <a:endParaRPr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0" dirty="0">
                          <a:solidFill>
                            <a:srgbClr val="00B050"/>
                          </a:solidFill>
                        </a:rPr>
                        <a:t>상하이</a:t>
                      </a:r>
                      <a:r>
                        <a:rPr lang="en-US" altLang="ko-KR" sz="800" b="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ko-KR" altLang="en-US" sz="800" b="0" dirty="0" err="1">
                          <a:solidFill>
                            <a:srgbClr val="00B050"/>
                          </a:solidFill>
                        </a:rPr>
                        <a:t>홍차오</a:t>
                      </a:r>
                      <a:endParaRPr sz="800" b="0" dirty="0">
                        <a:solidFill>
                          <a:srgbClr val="00B05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CXR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나짱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깜라인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1862034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SGN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베트남 호찌민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탄소넛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666230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PNH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캄보디아 프놈펜</a:t>
                      </a:r>
                      <a:endParaRPr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6617030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7030A0"/>
                          </a:solidFill>
                        </a:rPr>
                        <a:t>MNL</a:t>
                      </a:r>
                      <a:endParaRPr sz="90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필리핀 마닐라</a:t>
                      </a:r>
                      <a:r>
                        <a:rPr lang="en-US" altLang="ko-KR" sz="900" b="0" dirty="0">
                          <a:solidFill>
                            <a:srgbClr val="7030A0"/>
                          </a:solidFill>
                        </a:rPr>
                        <a:t>/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니노이</a:t>
                      </a:r>
                      <a:r>
                        <a:rPr lang="ko-KR" altLang="en-US" sz="900" b="0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rgbClr val="7030A0"/>
                          </a:solidFill>
                        </a:rPr>
                        <a:t>아키노</a:t>
                      </a:r>
                      <a:endParaRPr lang="ko-KR" altLang="en-US" sz="900" b="0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4080171"/>
                  </a:ext>
                </a:extLst>
              </a:tr>
              <a:tr h="2147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rgbClr val="FFFF00"/>
                          </a:solidFill>
                        </a:rPr>
                        <a:t>PGUM</a:t>
                      </a:r>
                      <a:endParaRPr sz="9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>
                          <a:solidFill>
                            <a:srgbClr val="FFFF00"/>
                          </a:solidFill>
                        </a:rPr>
                        <a:t>괌</a:t>
                      </a:r>
                      <a:endParaRPr sz="900" b="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924141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54BE12C-20D3-D21D-7388-B79C76711DD9}"/>
              </a:ext>
            </a:extLst>
          </p:cNvPr>
          <p:cNvSpPr/>
          <p:nvPr/>
        </p:nvSpPr>
        <p:spPr>
          <a:xfrm>
            <a:off x="723414" y="5277971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AD511-3D77-5056-7372-44C616778F18}"/>
              </a:ext>
            </a:extLst>
          </p:cNvPr>
          <p:cNvSpPr txBox="1"/>
          <p:nvPr/>
        </p:nvSpPr>
        <p:spPr>
          <a:xfrm>
            <a:off x="1637044" y="5229777"/>
            <a:ext cx="722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b="1" dirty="0">
                <a:solidFill>
                  <a:srgbClr val="FF0000"/>
                </a:solidFill>
              </a:rPr>
              <a:t>도착</a:t>
            </a:r>
            <a:r>
              <a:rPr kumimoji="1" lang="ko-KR" altLang="en-US" sz="800" b="1" dirty="0">
                <a:solidFill>
                  <a:srgbClr val="FF0000"/>
                </a:solidFill>
              </a:rPr>
              <a:t> 방송 </a:t>
            </a:r>
            <a:r>
              <a:rPr kumimoji="1" lang="en-US" altLang="ko-KR" sz="800" b="1" dirty="0">
                <a:solidFill>
                  <a:srgbClr val="FF0000"/>
                </a:solidFill>
              </a:rPr>
              <a:t>Next Page</a:t>
            </a:r>
            <a:endParaRPr kumimoji="1" lang="ko-Kore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561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303;p19">
            <a:extLst>
              <a:ext uri="{FF2B5EF4-FFF2-40B4-BE49-F238E27FC236}">
                <a16:creationId xmlns:a16="http://schemas.microsoft.com/office/drawing/2014/main" id="{9A6F36E3-64E2-A97B-D85E-56AC20DB6603}"/>
              </a:ext>
            </a:extLst>
          </p:cNvPr>
          <p:cNvGraphicFramePr/>
          <p:nvPr/>
        </p:nvGraphicFramePr>
        <p:xfrm>
          <a:off x="1119" y="340566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xE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</a:t>
                      </a:r>
                      <a:r>
                        <a:rPr lang="en-US" sz="800" b="1" dirty="0" err="1"/>
                        <a:t>xH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MUNAN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OLMEN 180</a:t>
                      </a:r>
                      <a:endParaRPr sz="458" b="1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7563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altLang="ko-Kore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lang="en-US" altLang="ko-Kore-KR"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Google Shape;117;p3">
            <a:extLst>
              <a:ext uri="{FF2B5EF4-FFF2-40B4-BE49-F238E27FC236}">
                <a16:creationId xmlns:a16="http://schemas.microsoft.com/office/drawing/2014/main" id="{B2399E6E-0BF9-245E-720B-598089D33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082295"/>
              </p:ext>
            </p:extLst>
          </p:nvPr>
        </p:nvGraphicFramePr>
        <p:xfrm>
          <a:off x="-15808" y="675701"/>
          <a:ext cx="2349162" cy="17426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4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4">
                  <a:extLst>
                    <a:ext uri="{9D8B030D-6E8A-4147-A177-3AD203B41FA5}">
                      <a16:colId xmlns:a16="http://schemas.microsoft.com/office/drawing/2014/main" val="2284565888"/>
                    </a:ext>
                  </a:extLst>
                </a:gridCol>
                <a:gridCol w="2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923">
                  <a:extLst>
                    <a:ext uri="{9D8B030D-6E8A-4147-A177-3AD203B41FA5}">
                      <a16:colId xmlns:a16="http://schemas.microsoft.com/office/drawing/2014/main" val="448940902"/>
                    </a:ext>
                  </a:extLst>
                </a:gridCol>
              </a:tblGrid>
              <a:tr h="303688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MNL : RDR Vector to CAB (NADP 1) TA 11000’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accent4"/>
                          </a:solidFill>
                        </a:rPr>
                        <a:t>Main RWY H/D Climb 7000ft, CLR for T/O</a:t>
                      </a:r>
                    </a:p>
                  </a:txBody>
                  <a:tcPr marL="36000" marR="7200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</a:t>
                      </a:r>
                      <a:endParaRPr lang="en-US"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CAB xx R/A 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061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1200/ATC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061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</a:t>
                      </a:r>
                      <a:endParaRPr sz="800" b="0" u="none" strike="noStrike" cap="none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CAB xx P/B</a:t>
                      </a:r>
                    </a:p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0070C0"/>
                          </a:solidFill>
                        </a:rPr>
                        <a:t>(Cabanatuan)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sz="458" b="1" u="none" strike="noStrike" cap="none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/>
                        <a:t>241</a:t>
                      </a:r>
                      <a:endParaRPr sz="800" b="1" u="none" strike="noStrike" cap="none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9000/ATC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u="none" strike="noStrike" cap="none" dirty="0">
                          <a:solidFill>
                            <a:srgbClr val="C00000"/>
                          </a:solidFill>
                        </a:rPr>
                        <a:t>241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4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70C0"/>
                          </a:solidFill>
                        </a:rPr>
                        <a:t>MIA 114.4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06 109.1</a:t>
                      </a:r>
                      <a:endParaRPr lang="ko-Kore-KR" altLang="en-US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24 109.9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19 108.9</a:t>
                      </a:r>
                      <a:endParaRPr kumimoji="0" lang="en-US" altLang="ko-Kore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E.O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Calibri"/>
                        </a:rPr>
                        <a:t>06 : MIA061/2, R250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10195"/>
                  </a:ext>
                </a:extLst>
              </a:tr>
              <a:tr h="175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(16’)          </a:t>
                      </a:r>
                      <a:r>
                        <a:rPr lang="en-US" altLang="ko-KR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11188</a:t>
                      </a:r>
                      <a:r>
                        <a:rPr lang="en-US" sz="800" b="1" u="none" strike="noStrike" cap="none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  <a:sym typeface="Calibri"/>
                        </a:rPr>
                        <a:t>’          24</a:t>
                      </a:r>
                      <a:r>
                        <a:rPr lang="en-US" sz="800" b="1" u="none" strike="noStrike" cap="none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  <a:sym typeface="Calibri"/>
                        </a:rPr>
                        <a:t>(75’)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43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u="none" strike="noStrike" cap="none" dirty="0">
                          <a:solidFill>
                            <a:srgbClr val="C00000"/>
                          </a:solidFill>
                        </a:rPr>
                        <a:t>Req ENG Startup to GND then Req Pushback to Ramp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Google Shape;119;p3">
            <a:extLst>
              <a:ext uri="{FF2B5EF4-FFF2-40B4-BE49-F238E27FC236}">
                <a16:creationId xmlns:a16="http://schemas.microsoft.com/office/drawing/2014/main" id="{9324F2DF-C628-CA2F-3D82-2A8B1E34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56729"/>
              </p:ext>
            </p:extLst>
          </p:nvPr>
        </p:nvGraphicFramePr>
        <p:xfrm>
          <a:off x="-2501" y="16504"/>
          <a:ext cx="2328850" cy="6660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RPLL(MNL) 75ft</a:t>
                      </a:r>
                      <a:endParaRPr lang="en-US" altLang="ko-Kore-KR" sz="13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PAGSS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</a:rPr>
                        <a:t>Oper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 131.0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-5min,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CLR 125.1 By Voice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Aircraft Type, Proposing ALT</a:t>
                      </a: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320203C7-075D-DFEA-84CF-190C79A561EE}"/>
              </a:ext>
            </a:extLst>
          </p:cNvPr>
          <p:cNvSpPr/>
          <p:nvPr/>
        </p:nvSpPr>
        <p:spPr>
          <a:xfrm>
            <a:off x="1056807" y="13747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A6956-FB7E-2FB3-571E-9A16B59F12B1}"/>
              </a:ext>
            </a:extLst>
          </p:cNvPr>
          <p:cNvSpPr txBox="1"/>
          <p:nvPr/>
        </p:nvSpPr>
        <p:spPr>
          <a:xfrm>
            <a:off x="942759" y="2353590"/>
            <a:ext cx="1458135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121.1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MNL 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TPE 129.1 – 127.9 -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126.7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123.6 - FUK 127.5</a:t>
            </a:r>
          </a:p>
          <a:p>
            <a:pPr>
              <a:lnSpc>
                <a:spcPct val="150000"/>
              </a:lnSpc>
            </a:pP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9BF2EA-C484-82B5-D698-2C4DFAE01B8A}"/>
              </a:ext>
            </a:extLst>
          </p:cNvPr>
          <p:cNvSpPr/>
          <p:nvPr/>
        </p:nvSpPr>
        <p:spPr>
          <a:xfrm>
            <a:off x="1469976" y="3084579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  <p:pic>
        <p:nvPicPr>
          <p:cNvPr id="9" name="그림 8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B005688E-5621-947C-9A52-94A084F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4" y="2413882"/>
            <a:ext cx="993580" cy="4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465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37AA9-1E71-11AA-29CE-CB99BAAC9983}"/>
              </a:ext>
            </a:extLst>
          </p:cNvPr>
          <p:cNvSpPr txBox="1"/>
          <p:nvPr/>
        </p:nvSpPr>
        <p:spPr>
          <a:xfrm>
            <a:off x="-69798" y="3120124"/>
            <a:ext cx="2459328" cy="532316"/>
          </a:xfrm>
          <a:prstGeom prst="rect">
            <a:avLst/>
          </a:prstGeom>
          <a:noFill/>
        </p:spPr>
        <p:txBody>
          <a:bodyPr wrap="non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133.15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–</a:t>
            </a:r>
            <a:r>
              <a:rPr kumimoji="1" lang="ko-KR" altLang="en-US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135.3 – 132.3 – TKO RDO 17904/8870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4666/8903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GUM 118.7</a:t>
            </a:r>
          </a:p>
        </p:txBody>
      </p:sp>
      <p:graphicFrame>
        <p:nvGraphicFramePr>
          <p:cNvPr id="273" name="Google Shape;273;p16"/>
          <p:cNvGraphicFramePr/>
          <p:nvPr>
            <p:extLst>
              <p:ext uri="{D42A27DB-BD31-4B8C-83A1-F6EECF244321}">
                <p14:modId xmlns:p14="http://schemas.microsoft.com/office/powerpoint/2010/main" val="2034682620"/>
              </p:ext>
            </p:extLst>
          </p:nvPr>
        </p:nvGraphicFramePr>
        <p:xfrm>
          <a:off x="4410" y="3667475"/>
          <a:ext cx="2305886" cy="18907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6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799">
                  <a:extLst>
                    <a:ext uri="{9D8B030D-6E8A-4147-A177-3AD203B41FA5}">
                      <a16:colId xmlns:a16="http://schemas.microsoft.com/office/drawing/2014/main" val="3120437882"/>
                    </a:ext>
                  </a:extLst>
                </a:gridCol>
              </a:tblGrid>
              <a:tr h="1466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GUM : no STAR </a:t>
                      </a: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(UTC + 10, TL 180)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CPDLC BIXAK to NATSS : RJJJ to KZAK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rgbClr val="FFC000"/>
                          </a:solidFill>
                        </a:rPr>
                        <a:t>CTC GUM CERAP 118.7 (SQ2100) Before 250NM 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06L/R</a:t>
                      </a:r>
                      <a:endParaRPr sz="800" b="1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OBALE/MEMKE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ILS 6L/R </a:t>
                      </a:r>
                      <a:r>
                        <a:rPr lang="en-US" sz="800" b="0" dirty="0">
                          <a:solidFill>
                            <a:srgbClr val="0070C0"/>
                          </a:solidFill>
                        </a:rPr>
                        <a:t>(Upslope)</a:t>
                      </a:r>
                      <a:endParaRPr sz="800" b="0" dirty="0">
                        <a:solidFill>
                          <a:srgbClr val="0070C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/>
                        <a:t>24L/R</a:t>
                      </a:r>
                      <a:endParaRPr sz="800" b="0" dirty="0"/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CIBOL/WABOX no Tx</a:t>
                      </a:r>
                    </a:p>
                  </a:txBody>
                  <a:tcPr marL="0" marR="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RNAV Y 24L/R </a:t>
                      </a:r>
                      <a:r>
                        <a:rPr kumimoji="0" lang="en-US" altLang="ko-Kore-KR" sz="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(Downslope)</a:t>
                      </a:r>
                      <a:endParaRPr kumimoji="0" lang="en-US" altLang="ko-Kore-KR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6L(256’) 11014’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DIS TH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 6R(258’) 10014’</a:t>
                      </a: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 24R(305’) 12014’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  24R(305’) 12014’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ore-KR" sz="800" b="1" dirty="0">
                          <a:solidFill>
                            <a:srgbClr val="00B050"/>
                          </a:solidFill>
                        </a:rPr>
                        <a:t>24L(293’) 8710’ </a:t>
                      </a:r>
                      <a:r>
                        <a:rPr lang="en-US" altLang="ko-Kore-KR" sz="800" b="1" dirty="0">
                          <a:solidFill>
                            <a:srgbClr val="C00000"/>
                          </a:solidFill>
                        </a:rPr>
                        <a:t>DIS TH</a:t>
                      </a:r>
                    </a:p>
                  </a:txBody>
                  <a:tcPr marL="0" marR="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FIX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0" marR="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UNZ /15, /250 </a:t>
                      </a:r>
                      <a:r>
                        <a:rPr lang="en-US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b="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0" dirty="0">
                          <a:solidFill>
                            <a:schemeClr val="dk1"/>
                          </a:solidFill>
                        </a:rPr>
                        <a:t>18 : KMH R283, R280</a:t>
                      </a:r>
                      <a:endParaRPr sz="800" b="0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</a:rPr>
                        <a:t>06L : E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(6473’), F(6975’),  24R : D(6282’), C(8264’)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</a:rPr>
                        <a:t>06R : E(6502’), G(7808’) , 24L : B(8254’)</a:t>
                      </a:r>
                      <a:endParaRPr sz="800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Vacate RWY CTC Ramp CTL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4" name="Google Shape;274;p16"/>
          <p:cNvGraphicFramePr/>
          <p:nvPr>
            <p:extLst>
              <p:ext uri="{D42A27DB-BD31-4B8C-83A1-F6EECF244321}">
                <p14:modId xmlns:p14="http://schemas.microsoft.com/office/powerpoint/2010/main" val="1605680409"/>
              </p:ext>
            </p:extLst>
          </p:nvPr>
        </p:nvGraphicFramePr>
        <p:xfrm>
          <a:off x="-2501" y="16504"/>
          <a:ext cx="2328850" cy="62454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KE ICN 131.5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600"/>
                        <a:buFont typeface="Calibri"/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DCL -10분 TOBT 5분 차이시 CTC Comm</a:t>
                      </a:r>
                      <a:endParaRPr sz="9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Menzies Operations 129.4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5" name="Google Shape;275;p16"/>
          <p:cNvSpPr/>
          <p:nvPr/>
        </p:nvSpPr>
        <p:spPr>
          <a:xfrm>
            <a:off x="101263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p16"/>
          <p:cNvGraphicFramePr/>
          <p:nvPr>
            <p:extLst>
              <p:ext uri="{D42A27DB-BD31-4B8C-83A1-F6EECF244321}">
                <p14:modId xmlns:p14="http://schemas.microsoft.com/office/powerpoint/2010/main" val="1427637475"/>
              </p:ext>
            </p:extLst>
          </p:nvPr>
        </p:nvGraphicFramePr>
        <p:xfrm>
          <a:off x="0" y="635155"/>
          <a:ext cx="2332925" cy="244710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5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9300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SID (33/34 NADP 1, 15/16 NADP 2)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xE/A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5500/ATC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34L/R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xY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333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ATC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333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OSPOT xC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16L/R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OSPOT xH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458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153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70C0"/>
                          </a:solidFill>
                        </a:rPr>
                        <a:t>5000</a:t>
                      </a:r>
                      <a:endParaRPr sz="80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153</a:t>
                      </a:r>
                      <a:endParaRPr sz="80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NCN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113.8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109.3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33R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15L 111.9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15R 109.1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8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WNG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112.9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109.95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34R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108.1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16L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110.35</a:t>
                      </a:r>
                      <a:endParaRPr sz="800" b="1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16R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108.55</a:t>
                      </a:r>
                      <a:endParaRPr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33L/R : NC05L/R,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34L/R : WNG333/4.6, R242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YJU R271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7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33L/R 34L(23’)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15L/R 16R(23’)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7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34R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13123’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16L (23’)</a:t>
                      </a:r>
                      <a:endParaRPr sz="458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775"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Parallel TWY 10KTS </a:t>
                      </a:r>
                      <a:r>
                        <a:rPr lang="en-US" sz="800" dirty="0" err="1"/>
                        <a:t>이상</a:t>
                      </a:r>
                      <a:r>
                        <a:rPr lang="en-US" sz="800" dirty="0"/>
                        <a:t>(R17 MAX 15kts)</a:t>
                      </a:r>
                      <a:endParaRPr dirty="0"/>
                    </a:p>
                  </a:txBody>
                  <a:tcPr marL="36000" marR="36000" marT="0" marB="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8885B48-D909-DBA8-463D-C2595910C8DE}"/>
              </a:ext>
            </a:extLst>
          </p:cNvPr>
          <p:cNvSpPr/>
          <p:nvPr/>
        </p:nvSpPr>
        <p:spPr>
          <a:xfrm>
            <a:off x="1469976" y="3356584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0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17"/>
          <p:cNvGraphicFramePr/>
          <p:nvPr>
            <p:extLst>
              <p:ext uri="{D42A27DB-BD31-4B8C-83A1-F6EECF244321}">
                <p14:modId xmlns:p14="http://schemas.microsoft.com/office/powerpoint/2010/main" val="2851134854"/>
              </p:ext>
            </p:extLst>
          </p:nvPr>
        </p:nvGraphicFramePr>
        <p:xfrm>
          <a:off x="6595" y="623810"/>
          <a:ext cx="2330925" cy="162073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7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0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PUS : no SID</a:t>
                      </a:r>
                      <a:endParaRPr sz="800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/>
                        <a:t>0</a:t>
                      </a:r>
                      <a:r>
                        <a:rPr lang="en-US" sz="800" b="1" dirty="0"/>
                        <a:t>6L/R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063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063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24L/R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RWY H/D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458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/>
                        <a:t>243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800" b="1" dirty="0">
                          <a:solidFill>
                            <a:srgbClr val="0070C0"/>
                          </a:solidFill>
                        </a:rPr>
                        <a:t>ATC (9000)</a:t>
                      </a:r>
                      <a:endParaRPr lang="ko-Kore-KR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243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70C0"/>
                          </a:solidFill>
                        </a:rPr>
                        <a:t>UNZ 115.8</a:t>
                      </a:r>
                      <a:endParaRPr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06L 110.3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C00000"/>
                          </a:solidFill>
                        </a:rPr>
                        <a:t>06R 110.9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24 : UNZ /2.5 </a:t>
                      </a:r>
                      <a:r>
                        <a:rPr lang="en-US" altLang="ko-Kore-KR" sz="800" b="0" dirty="0">
                          <a:solidFill>
                            <a:srgbClr val="C00000"/>
                          </a:solidFill>
                        </a:rPr>
                        <a:t>(UNZ VOR out of 3.3NM A/P)</a:t>
                      </a:r>
                      <a:endParaRPr sz="800"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06L(256’)        12014’        </a:t>
                      </a:r>
                      <a:r>
                        <a:rPr kumimoji="0" lang="en-US" altLang="ko-Kore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24R(305’)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06R(258’)        10014’        24L(293’)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24R(305’) 8530’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24L(293’) 8999’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700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RWY, Ramp Area have lots of Slope, Be Caution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dirty="0"/>
                        <a:t>06 Upslope, 24 Downslope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83" name="Google Shape;283;p17"/>
          <p:cNvGraphicFramePr/>
          <p:nvPr>
            <p:extLst>
              <p:ext uri="{D42A27DB-BD31-4B8C-83A1-F6EECF244321}">
                <p14:modId xmlns:p14="http://schemas.microsoft.com/office/powerpoint/2010/main" val="2685120419"/>
              </p:ext>
            </p:extLst>
          </p:nvPr>
        </p:nvGraphicFramePr>
        <p:xfrm>
          <a:off x="11589" y="3423394"/>
          <a:ext cx="2325975" cy="213049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45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: STAR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33/34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xE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ENPIL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ILS 15/16</a:t>
                      </a:r>
                      <a:endParaRPr sz="800" b="1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xH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MUNAN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GUKDO 180</a:t>
                      </a:r>
                      <a:endParaRPr sz="458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</a:rPr>
                        <a:t>HUD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33L/R 34L(23’)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12303’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</a:rPr>
                        <a:t>15L/R 16R(23’)</a:t>
                      </a:r>
                      <a:endParaRPr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34R(23’)</a:t>
                      </a:r>
                      <a:endParaRPr sz="458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13123’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16L(23’)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/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RWY /8, /5 , YJU R271</a:t>
                      </a:r>
                      <a:endParaRPr sz="458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C4(7529’),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C5(8513’), 33L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7463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8513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15L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C2(7522’),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C1(8536’), 15R :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B3(</a:t>
                      </a: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7454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‘),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B2(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8641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‘)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875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P7(5600’),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P8(6578’), 34R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N4(6876’),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N5(8507‘)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16R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P6(5597’),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P5(6574’), 16L :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N3(7043‘), </a:t>
                      </a:r>
                      <a:r>
                        <a:rPr lang="en-US" sz="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N2(8444‘)</a:t>
                      </a:r>
                      <a:endParaRPr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8NM 180kts, 5NM 160kts, Parr TAXI 10kts이상, </a:t>
                      </a:r>
                      <a:r>
                        <a:rPr lang="en-US" sz="800" b="1" dirty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HIRO</a:t>
                      </a:r>
                      <a:endParaRPr dirty="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4" name="Google Shape;284;p17"/>
          <p:cNvGraphicFramePr/>
          <p:nvPr>
            <p:extLst>
              <p:ext uri="{D42A27DB-BD31-4B8C-83A1-F6EECF244321}">
                <p14:modId xmlns:p14="http://schemas.microsoft.com/office/powerpoint/2010/main" val="2626868209"/>
              </p:ext>
            </p:extLst>
          </p:nvPr>
        </p:nvGraphicFramePr>
        <p:xfrm>
          <a:off x="-2501" y="16504"/>
          <a:ext cx="2328850" cy="59406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1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1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PGUM(GUM) </a:t>
                      </a:r>
                      <a:r>
                        <a:rPr lang="en-US" altLang="ko-Kore-KR" sz="1100" dirty="0">
                          <a:solidFill>
                            <a:srgbClr val="C0000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305ft</a:t>
                      </a:r>
                      <a:endParaRPr lang="en-US" altLang="ko-Kore-KR" sz="11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3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RKSI(ICN) 23ft</a:t>
                      </a:r>
                      <a:endParaRPr lang="en-US" altLang="ko-Kore-KR" sz="13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600" dirty="0"/>
                        <a:t>Menzies Operations   </a:t>
                      </a:r>
                      <a:r>
                        <a:rPr lang="en-US" altLang="ko-Kore-KR" sz="900" dirty="0"/>
                        <a:t>129.4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>
                          <a:solidFill>
                            <a:srgbClr val="FF0000"/>
                          </a:solidFill>
                        </a:rPr>
                        <a:t>DCL By Voice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/>
                        <a:t>KE ICN 131.5</a:t>
                      </a:r>
                      <a:endParaRPr sz="9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5" name="Google Shape;285;p17"/>
          <p:cNvSpPr/>
          <p:nvPr/>
        </p:nvSpPr>
        <p:spPr>
          <a:xfrm>
            <a:off x="1056807" y="88049"/>
            <a:ext cx="230546" cy="415039"/>
          </a:xfrm>
          <a:prstGeom prst="rightArrow">
            <a:avLst>
              <a:gd name="adj1" fmla="val 47084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 descr="텍스트, 지도, 도표, 폰트이(가) 표시된 사진&#10;&#10;자동 생성된 설명">
            <a:extLst>
              <a:ext uri="{FF2B5EF4-FFF2-40B4-BE49-F238E27FC236}">
                <a16:creationId xmlns:a16="http://schemas.microsoft.com/office/drawing/2014/main" id="{87A0FC69-EC5A-98B1-ECF9-3EE0D15EB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" y="2257781"/>
            <a:ext cx="914393" cy="932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DF35-4C8C-4BCD-35BF-D473906D8D90}"/>
              </a:ext>
            </a:extLst>
          </p:cNvPr>
          <p:cNvSpPr txBox="1"/>
          <p:nvPr/>
        </p:nvSpPr>
        <p:spPr>
          <a:xfrm>
            <a:off x="880917" y="2254239"/>
            <a:ext cx="1764127" cy="855482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DEP 118.7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SFO RDO 8870/11384/6532</a:t>
            </a:r>
            <a:endParaRPr kumimoji="1" lang="en-US" altLang="ko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TKO RDO 4666/3455/8903</a:t>
            </a:r>
            <a:endParaRPr kumimoji="1" lang="en-US" altLang="ko-Kore-KR" sz="700" b="1" u="sng" dirty="0">
              <a:solidFill>
                <a:srgbClr val="0070C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FUK 132.3 – 134.35 – 133.6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700" b="1" u="sng" dirty="0">
                <a:solidFill>
                  <a:srgbClr val="0070C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TAE 125.37</a:t>
            </a: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680019-B6B1-64EC-2F72-04F687483095}"/>
              </a:ext>
            </a:extLst>
          </p:cNvPr>
          <p:cNvSpPr/>
          <p:nvPr/>
        </p:nvSpPr>
        <p:spPr>
          <a:xfrm>
            <a:off x="1469976" y="3096153"/>
            <a:ext cx="9104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 Asia</a:t>
            </a:r>
            <a:endParaRPr lang="en-US" altLang="ko-KR" sz="1800" b="1" cap="none" spc="0" dirty="0">
              <a:ln w="0"/>
              <a:solidFill>
                <a:srgbClr val="7030A0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663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28"/>
          <p:cNvGraphicFramePr/>
          <p:nvPr/>
        </p:nvGraphicFramePr>
        <p:xfrm>
          <a:off x="7" y="550180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GMP 32L (261’) / 32R (262’) / 14R (254’)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32L/R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8000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4000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2800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2300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5930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2530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R14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1400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3030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1540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78" name="Google Shape;378;p28"/>
          <p:cNvGraphicFramePr/>
          <p:nvPr/>
        </p:nvGraphicFramePr>
        <p:xfrm>
          <a:off x="7" y="2364823"/>
          <a:ext cx="2328800" cy="96960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CJU 07 (307’) / 25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07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8000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8450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1940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8620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1970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8780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28"/>
          <p:cNvGraphicFramePr/>
          <p:nvPr/>
        </p:nvGraphicFramePr>
        <p:xfrm>
          <a:off x="0" y="3396272"/>
          <a:ext cx="2328800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9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CJJ 06L (387’) / 24R (296’)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06L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4400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3900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4650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4110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4740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4200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7540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24R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2640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3980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2700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2270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4040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1" name="Google Shape;381;p28"/>
          <p:cNvGraphicFramePr/>
          <p:nvPr/>
        </p:nvGraphicFramePr>
        <p:xfrm>
          <a:off x="7" y="0"/>
          <a:ext cx="2328850" cy="54866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COLD TEMP CORRECTION 1/2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Min </a:t>
                      </a:r>
                      <a:r>
                        <a:rPr lang="en-US" sz="700" dirty="0" err="1"/>
                        <a:t>은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반드시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수정</a:t>
                      </a:r>
                      <a:r>
                        <a:rPr lang="en-US" sz="700" dirty="0"/>
                        <a:t> (</a:t>
                      </a:r>
                      <a:r>
                        <a:rPr lang="en-US" sz="700" dirty="0" err="1"/>
                        <a:t>중간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고도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CORRECTION은</a:t>
                      </a:r>
                      <a:r>
                        <a:rPr lang="en-US" sz="700" dirty="0"/>
                        <a:t> PIC </a:t>
                      </a:r>
                      <a:r>
                        <a:rPr lang="en-US" sz="700" dirty="0" err="1"/>
                        <a:t>결정</a:t>
                      </a:r>
                      <a:r>
                        <a:rPr lang="en-US" sz="700" dirty="0"/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/>
                        <a:t>Missed App </a:t>
                      </a:r>
                      <a:r>
                        <a:rPr lang="en-US" sz="700" dirty="0" err="1"/>
                        <a:t>고도는</a:t>
                      </a:r>
                      <a:r>
                        <a:rPr lang="en-US" sz="700" dirty="0"/>
                        <a:t> ATC </a:t>
                      </a:r>
                      <a:r>
                        <a:rPr lang="en-US" sz="700" dirty="0" err="1"/>
                        <a:t>협조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필요</a:t>
                      </a:r>
                      <a:endParaRPr sz="7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28"/>
          <p:cNvSpPr txBox="1"/>
          <p:nvPr/>
        </p:nvSpPr>
        <p:spPr>
          <a:xfrm>
            <a:off x="0" y="5241265"/>
            <a:ext cx="158408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ICN, KWJ, PUS next page</a:t>
            </a:r>
            <a:endParaRPr sz="10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6196B91-167A-7407-2A65-8B29A3124F68}"/>
              </a:ext>
            </a:extLst>
          </p:cNvPr>
          <p:cNvSpPr/>
          <p:nvPr/>
        </p:nvSpPr>
        <p:spPr>
          <a:xfrm>
            <a:off x="1545366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Google Shape;387;p29"/>
          <p:cNvGraphicFramePr/>
          <p:nvPr/>
        </p:nvGraphicFramePr>
        <p:xfrm>
          <a:off x="7" y="255716"/>
          <a:ext cx="23288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ICN ALL RWY (243’)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33/34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7000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6000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1600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7400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3810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7520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3880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3950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15/16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1600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3000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1730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8" name="Google Shape;388;p29"/>
          <p:cNvGraphicFramePr/>
          <p:nvPr/>
        </p:nvGraphicFramePr>
        <p:xfrm>
          <a:off x="7" y="2016116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147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KWJ 04R(266’),04L(610’) / 22L(610’)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04L/R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7000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7500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7590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7680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22L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4100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3500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2900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2200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2120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3070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3230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2160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3130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2430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3190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2420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9" name="Google Shape;389;p29"/>
          <p:cNvGraphicFramePr/>
          <p:nvPr/>
        </p:nvGraphicFramePr>
        <p:xfrm>
          <a:off x="0" y="3780351"/>
          <a:ext cx="2328775" cy="174528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3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4650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PUS 36L(233’),36R(228’) / 18L/R (see below)</a:t>
                      </a:r>
                      <a:endParaRPr sz="800"/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</a:rPr>
                        <a:t>36L/R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3300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2100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3560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2250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3620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18L/R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6000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5000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4000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2600</a:t>
                      </a: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/>
                        <a:t>1700</a:t>
                      </a:r>
                      <a:endParaRPr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FF0000"/>
                          </a:solidFill>
                        </a:rPr>
                        <a:t>6000</a:t>
                      </a:r>
                      <a:endParaRPr sz="800" b="1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5290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4230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2760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1800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6340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-5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5390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4310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2810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1830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</a:rPr>
                        <a:t>6460</a:t>
                      </a:r>
                      <a:endParaRPr sz="800" b="1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-10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5490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4390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2860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1870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70C0"/>
                          </a:solidFill>
                        </a:rPr>
                        <a:t>6580</a:t>
                      </a:r>
                      <a:endParaRPr sz="800" b="1">
                        <a:solidFill>
                          <a:srgbClr val="0070C0"/>
                        </a:solidFill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91" name="Google Shape;391;p29"/>
          <p:cNvGraphicFramePr/>
          <p:nvPr/>
        </p:nvGraphicFramePr>
        <p:xfrm>
          <a:off x="7" y="0"/>
          <a:ext cx="2328850" cy="24385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COLD TEMP CORRECTION 2/2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FA331-F385-DAB6-152D-D16ACE7E220C}"/>
              </a:ext>
            </a:extLst>
          </p:cNvPr>
          <p:cNvSpPr/>
          <p:nvPr/>
        </p:nvSpPr>
        <p:spPr>
          <a:xfrm>
            <a:off x="1363204" y="263329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31"/>
          <p:cNvGraphicFramePr/>
          <p:nvPr/>
        </p:nvGraphicFramePr>
        <p:xfrm>
          <a:off x="0" y="0"/>
          <a:ext cx="2328875" cy="48982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1/2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OAT (GND) / TAT (TAT) is 10°C (50°F) or below 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visible moisture (clouds, fog with VIS 1SM (1600 m) or rain, snow, sleet, ice crystals...)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• ice, snow, slush and standing water is present on the ramps, taxiways, or runways.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PREFLIGHT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PROBE HEAT switches . . . . . . . . . . . . . .  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(-35도 TH변경전 2분간 IDLE)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 Oil Press 까지 IDLE 유지 (수분간))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(Oil Temp – Nor 후 Oil Press High시 ShutDown)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 . . .CONT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.  . . .. .ON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(Type II or IV Deicing안할 거면 사용하라)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GENERATOR 1 and 2 switches. . .  . . . . .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(IDG 1분이내 안정, 5분이내 Steady 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FLIGHT controls . . . . . . . . . . . . . . . ..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(Deicing 할거면 Deicing 하고 한다.)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.. . .  . Check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(Full Travel UP – 40 – UP,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UP 고려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이하 RUN UP : Behind CLR, 70% 허락하는한, 30초, 30분 간격)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-8 : (50%-IDLE, 60분간격)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(Ice Shedding : freezing rain, freezing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drizzle, freezing fog or heavy snow – 70%, 1초, 10분간격)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없음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0DF26-E717-6E81-27C6-F6B26E149BB6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32"/>
          <p:cNvGraphicFramePr/>
          <p:nvPr/>
        </p:nvGraphicFramePr>
        <p:xfrm>
          <a:off x="0" y="0"/>
          <a:ext cx="2328875" cy="5155755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COLD Wx 2/2</a:t>
                      </a:r>
                      <a:endParaRPr sz="110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T/O 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 FLAPS 5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. . . . . .. SET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. . . . . . . .. . . CONT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ANTI-ICE switches . . . . .  . . . . . .ON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(-40도 이하 금지, 강하중 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(COWL V/V OPEN 지속 Bright시 APU Bleed OFF, ISO V/V  AUTO, TH 서서히 Max 30%)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 ICE REMOVAL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(Moderate Severe 가능하면 회피하라 아니면..)</a:t>
                      </a:r>
                      <a:endParaRPr sz="800" b="1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START switches (both) .. . . . . . .FLT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Autothrottle (if engaged) . . .. . . . .Disengage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 . . . . . .. . .  (min 80%, 1 초) Increase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(15초이내 Vib 4.0이하 안정화 15분 간격 반복)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Autothrottle (if needed) . . . . . . . . . . .Engage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(4.0 보다 크면 Engine High Vibration Check List!!!)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WING ANTI-ICE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보이면 Deicer로 사용, Anti-icer도 사용가능)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(FL350이상 사용금지 -&gt; Emer Descend)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(Icing 지역 Holding – Flap 사용금지)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WING ANTI-ICE switch . . . . . . . . . . . .  . . .ON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APPROACH L/D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(FLAP 15 필수 조건일 경우만 VREF ICE 사용)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L/D, SHUTDOWN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(TAXI RUNUP, ICE SHEDDING 절차적용)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FLAPS . . . . . . . . . . . . . . . . . . . . 15 까지만 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 ANTI-ICE . . . . . .ENG ShutDown전 OFF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Stabilizer trim . .  . . . . . . . . . . . . . Set 5 units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ENGINE . . . . . . . . . . . . . . . . . . . . ShutDown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19ACE0E-D4B8-D113-7C2B-F51F440D8340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>
            <p:extLst>
              <p:ext uri="{D42A27DB-BD31-4B8C-83A1-F6EECF244321}">
                <p14:modId xmlns:p14="http://schemas.microsoft.com/office/powerpoint/2010/main" val="1743569398"/>
              </p:ext>
            </p:extLst>
          </p:nvPr>
        </p:nvGraphicFramePr>
        <p:xfrm>
          <a:off x="0" y="7749"/>
          <a:ext cx="2328875" cy="5490848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ON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ICN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Deicing ”Deicing Required ENG On Deicing”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ICN Apron “Req Pushback Deicing Zone xxx”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Tx 2000 </a:t>
                      </a: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-&gt; Pad Control -&gt; Ice Man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Report Parking Brake SET - &gt; Ice Man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  </a:t>
                      </a: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 마지막 용액 뿌린 시간 받고 적는다.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결정!!!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 As needed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Cheklist</a:t>
                      </a:r>
                      <a:endParaRPr sz="800" b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4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 OUT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(OAT 3도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이하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RUN UP : Behind CLR, 70%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허락하는한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30초, 30분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간격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</a:t>
                      </a:r>
                      <a:r>
                        <a:rPr lang="en-US" sz="800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7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(50%-IDLE, 60분간격)</a:t>
                      </a:r>
                      <a:r>
                        <a:rPr lang="en-US" sz="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BEFORE TAKEOFF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 SIGNAL -&gt; FLAPS 5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 Set(for takeoff)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TAKEOFF</a:t>
                      </a:r>
                      <a:r>
                        <a:rPr lang="en-US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(-8 : Oil Temp 31도 이상)</a:t>
                      </a:r>
                      <a:endParaRPr sz="800" b="1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THRUST</a:t>
                      </a:r>
                      <a:r>
                        <a:rPr lang="en-US" sz="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...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(min 70%(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50%), 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30초</a:t>
                      </a:r>
                      <a:r>
                        <a:rPr lang="en-US" sz="8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(5초</a:t>
                      </a:r>
                      <a:r>
                        <a:rPr lang="en-US" sz="800" b="1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))RUNUP</a:t>
                      </a:r>
                      <a:endParaRPr sz="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(ENG ANTI-ICE + OAT 3도이하</a:t>
                      </a: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) </a:t>
                      </a:r>
                      <a:endParaRPr sz="80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RUNUP(OAT 3도이상) NG 70%, </a:t>
                      </a:r>
                      <a:r>
                        <a:rPr lang="en-US" sz="80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 : 50% 5초</a:t>
                      </a:r>
                      <a:endParaRPr sz="800">
                        <a:solidFill>
                          <a:srgbClr val="0070C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4F4649-BD0D-E760-E72F-6EB5CB4F04CE}"/>
              </a:ext>
            </a:extLst>
          </p:cNvPr>
          <p:cNvSpPr/>
          <p:nvPr/>
        </p:nvSpPr>
        <p:spPr>
          <a:xfrm>
            <a:off x="1608188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60110" y="296665"/>
            <a:ext cx="2008644" cy="107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"/>
              <a:buFont typeface="Calibri"/>
              <a:buNone/>
            </a:pP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60110" y="1483320"/>
            <a:ext cx="2008644" cy="353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8224" lvl="0" indent="-129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3"/>
              <a:buNone/>
            </a:pPr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2328863" cy="484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178231" y="2526223"/>
            <a:ext cx="759416" cy="348713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1164430" y="2545838"/>
            <a:ext cx="850349" cy="406589"/>
          </a:xfrm>
          <a:prstGeom prst="frame">
            <a:avLst>
              <a:gd name="adj1" fmla="val 12500"/>
            </a:avLst>
          </a:prstGeom>
          <a:solidFill>
            <a:srgbClr val="00B0F0"/>
          </a:solidFill>
          <a:ln w="127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997E6E1-18FF-431A-35CB-6F548E671CDF}"/>
              </a:ext>
            </a:extLst>
          </p:cNvPr>
          <p:cNvSpPr/>
          <p:nvPr/>
        </p:nvSpPr>
        <p:spPr>
          <a:xfrm>
            <a:off x="847353" y="5222131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35"/>
          <p:cNvGraphicFramePr/>
          <p:nvPr>
            <p:extLst>
              <p:ext uri="{D42A27DB-BD31-4B8C-83A1-F6EECF244321}">
                <p14:modId xmlns:p14="http://schemas.microsoft.com/office/powerpoint/2010/main" val="1528529140"/>
              </p:ext>
            </p:extLst>
          </p:nvPr>
        </p:nvGraphicFramePr>
        <p:xfrm>
          <a:off x="0" y="0"/>
          <a:ext cx="2328875" cy="5499410"/>
        </p:xfrm>
        <a:graphic>
          <a:graphicData uri="http://schemas.openxmlformats.org/drawingml/2006/table">
            <a:tbl>
              <a:tblPr firstRow="1" bandRow="1">
                <a:noFill/>
                <a:tableStyleId>{A521BE36-7E6F-4EC9-8D66-1CF97A6895EC}</a:tableStyleId>
              </a:tblPr>
              <a:tblGrid>
                <a:gridCol w="232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ENG OFF Deicing in </a:t>
                      </a:r>
                      <a:r>
                        <a:rPr lang="en-US" sz="1100">
                          <a:solidFill>
                            <a:srgbClr val="00B050"/>
                          </a:solidFill>
                        </a:rPr>
                        <a:t>GMP...</a:t>
                      </a:r>
                      <a:endParaRPr sz="1100">
                        <a:solidFill>
                          <a:srgbClr val="00B050"/>
                        </a:solidFill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 GMP ”Deicing Information”   </a:t>
                      </a: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 DCL</a:t>
                      </a:r>
                      <a:endParaRPr sz="800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Apron ”Req Pushback Deicing Required </a:t>
                      </a:r>
                      <a:r>
                        <a:rPr lang="en-US" sz="80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PADxxx</a:t>
                      </a:r>
                      <a:r>
                        <a:rPr lang="en-US" sz="8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  </a:t>
                      </a:r>
                      <a:endParaRPr dirty="0"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PARKING BRAKE ---------------------- SET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Establish communications with GND personnel.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 OFF</a:t>
                      </a:r>
                      <a:endParaRPr sz="9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FLAPS ------------------------------------ UP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THRUST LEVERS ----------------------IDLE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 OFF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 OFF</a:t>
                      </a:r>
                      <a:endParaRPr sz="800" b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---------------------------------- START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GENERATOR bus switches ------ ON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switches----------- OFF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Start levers --------------- CUTOFF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SHUTDOWN CHECKLIST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 DE/ANTI-ICING </a:t>
                      </a:r>
                      <a:endParaRPr sz="9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항공기이동 및 Configuration 변경 금지</a:t>
                      </a:r>
                      <a:endParaRPr sz="9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DE/ANTI-ICING IS COMPLETED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(TIME CHECK 1분)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용액과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마지막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용액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뿌린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시간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받고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적는다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Holdover Time </a:t>
                      </a:r>
                      <a:r>
                        <a:rPr lang="en-US" sz="800" b="0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결정</a:t>
                      </a:r>
                      <a:r>
                        <a:rPr lang="en-US" sz="800" b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</a:t>
                      </a:r>
                      <a:endParaRPr sz="800" b="1" dirty="0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CHECK 1분후 </a:t>
                      </a:r>
                      <a:endParaRPr sz="800" b="1" i="0" u="none" strike="noStrike" cap="none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 BLEED air switch -----------------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PREFLT CHKlist -&gt; Req STARTUP -&gt; CHKlist</a:t>
                      </a:r>
                      <a:endParaRPr sz="800" b="1">
                        <a:solidFill>
                          <a:srgbClr val="00B05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BOTH ENGINES ARE STARTED</a:t>
                      </a:r>
                      <a:endParaRPr sz="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ANTI-ICE switches----As needed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B737-8 BROADBAND SYS s/w -------- 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APU------------------------------ As needed 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Engine BLEED air switches ----------- ON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FLAP LEVER -------  Set for takeoff or UP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ice, snow, slush or standing water, 강수 지속시 – FLAP UP고려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Helvetica Neue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Flight controls --------- Check, as needed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>
                          <a:solidFill>
                            <a:srgbClr val="00B05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 START CHKlist </a:t>
                      </a:r>
                      <a:r>
                        <a:rPr lang="en-US" sz="800" b="1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(ATC CLR Confirm)</a:t>
                      </a:r>
                      <a:endParaRPr/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TAXI, BEFORE TAKEOFF,  TAKEOFF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Helvetica Neue"/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cold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wx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참조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!!! </a:t>
                      </a:r>
                      <a:r>
                        <a:rPr lang="en-US" sz="800" b="1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DECISION TREE next page</a:t>
                      </a:r>
                      <a:endParaRPr sz="800" b="1" dirty="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03DDE63-4142-5292-5212-CBAA9E926A97}"/>
              </a:ext>
            </a:extLst>
          </p:cNvPr>
          <p:cNvSpPr/>
          <p:nvPr/>
        </p:nvSpPr>
        <p:spPr>
          <a:xfrm>
            <a:off x="1391804" y="3121103"/>
            <a:ext cx="644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8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ritannic Bold" panose="020B0903060703020204" pitchFamily="34" charset="0"/>
                <a:ea typeface="HeadLineA" pitchFamily="2" charset="-127"/>
                <a:hlinkClick r:id="" action="ppaction://hlinkshowjump?jump=firstslide"/>
              </a:rPr>
              <a:t>Home</a:t>
            </a:r>
            <a:endParaRPr lang="en-US" altLang="ko-KR" sz="1800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ritannic Bold" panose="020B0903060703020204" pitchFamily="34" charset="0"/>
              <a:ea typeface="HeadLineA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26396</TotalTime>
  <Words>20446</Words>
  <Application>Microsoft Macintosh PowerPoint</Application>
  <PresentationFormat>사용자 지정</PresentationFormat>
  <Paragraphs>5642</Paragraphs>
  <Slides>103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9" baseType="lpstr">
      <vt:lpstr>Britannic Bold</vt:lpstr>
      <vt:lpstr>Gulim</vt:lpstr>
      <vt:lpstr>Arial</vt:lpstr>
      <vt:lpstr>Helvetica Neue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deukhyeon</dc:creator>
  <cp:lastModifiedBy>deukhyeon cho</cp:lastModifiedBy>
  <cp:revision>172</cp:revision>
  <dcterms:created xsi:type="dcterms:W3CDTF">2022-05-17T08:00:10Z</dcterms:created>
  <dcterms:modified xsi:type="dcterms:W3CDTF">2023-10-28T22:56:51Z</dcterms:modified>
</cp:coreProperties>
</file>